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94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D4E28-BB59-4006-AA59-4D75FB46EC3F}" type="datetimeFigureOut">
              <a:rPr lang="en-US" smtClean="0"/>
              <a:t>15-Mar-17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33A-34CE-4842-96C3-4F424908FC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1449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D4E28-BB59-4006-AA59-4D75FB46EC3F}" type="datetimeFigureOut">
              <a:rPr lang="en-US" smtClean="0"/>
              <a:t>15-Mar-17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33A-34CE-4842-96C3-4F424908FC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7514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D4E28-BB59-4006-AA59-4D75FB46EC3F}" type="datetimeFigureOut">
              <a:rPr lang="en-US" smtClean="0"/>
              <a:t>15-Mar-17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33A-34CE-4842-96C3-4F424908FC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0555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D4E28-BB59-4006-AA59-4D75FB46EC3F}" type="datetimeFigureOut">
              <a:rPr lang="en-US" smtClean="0"/>
              <a:t>15-Mar-17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33A-34CE-4842-96C3-4F424908FC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6213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D4E28-BB59-4006-AA59-4D75FB46EC3F}" type="datetimeFigureOut">
              <a:rPr lang="en-US" smtClean="0"/>
              <a:t>15-Mar-17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33A-34CE-4842-96C3-4F424908FC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0318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D4E28-BB59-4006-AA59-4D75FB46EC3F}" type="datetimeFigureOut">
              <a:rPr lang="en-US" smtClean="0"/>
              <a:t>15-Mar-17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33A-34CE-4842-96C3-4F424908FC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1270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D4E28-BB59-4006-AA59-4D75FB46EC3F}" type="datetimeFigureOut">
              <a:rPr lang="en-US" smtClean="0"/>
              <a:t>15-Mar-17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33A-34CE-4842-96C3-4F424908FC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8143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D4E28-BB59-4006-AA59-4D75FB46EC3F}" type="datetimeFigureOut">
              <a:rPr lang="en-US" smtClean="0"/>
              <a:t>15-Mar-17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33A-34CE-4842-96C3-4F424908FC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1890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D4E28-BB59-4006-AA59-4D75FB46EC3F}" type="datetimeFigureOut">
              <a:rPr lang="en-US" smtClean="0"/>
              <a:t>15-Mar-17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33A-34CE-4842-96C3-4F424908FC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7876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D4E28-BB59-4006-AA59-4D75FB46EC3F}" type="datetimeFigureOut">
              <a:rPr lang="en-US" smtClean="0"/>
              <a:t>15-Mar-17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33A-34CE-4842-96C3-4F424908FC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1982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D4E28-BB59-4006-AA59-4D75FB46EC3F}" type="datetimeFigureOut">
              <a:rPr lang="en-US" smtClean="0"/>
              <a:t>15-Mar-17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33A-34CE-4842-96C3-4F424908FC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0386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4D4E28-BB59-4006-AA59-4D75FB46EC3F}" type="datetimeFigureOut">
              <a:rPr lang="en-US" smtClean="0"/>
              <a:t>15-Mar-17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87133A-34CE-4842-96C3-4F424908FC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600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0.w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ircuitstoday.com/fet-applications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FIELD EFFECT TRANSISTOR 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</a:t>
            </a:r>
          </a:p>
          <a:p>
            <a:r>
              <a:rPr lang="en-US" dirty="0" smtClean="0"/>
              <a:t>Sadhish </a:t>
            </a:r>
            <a:r>
              <a:rPr lang="en-US" dirty="0" err="1" smtClean="0"/>
              <a:t>Prabhu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6015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 smtClean="0">
                <a:solidFill>
                  <a:srgbClr val="BE0000"/>
                </a:solidFill>
                <a:latin typeface="Times New Roman" panose="02020603050405020304" pitchFamily="18" charset="0"/>
              </a:rPr>
              <a:t>Transfer (Transconductance) Curve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88" y="2211991"/>
            <a:ext cx="2995411" cy="4351338"/>
          </a:xfrm>
        </p:spPr>
        <p:txBody>
          <a:bodyPr>
            <a:normAutofit/>
          </a:bodyPr>
          <a:lstStyle/>
          <a:p>
            <a:pPr algn="just"/>
            <a:r>
              <a:rPr lang="en-US" altLang="en-US" sz="1800" dirty="0" smtClean="0">
                <a:latin typeface="Times New Roman" panose="02020603050405020304" pitchFamily="18" charset="0"/>
              </a:rPr>
              <a:t>From this graph it is easy to determine the value of I</a:t>
            </a:r>
            <a:r>
              <a:rPr lang="en-US" altLang="en-US" sz="1800" baseline="-25000" dirty="0" smtClean="0">
                <a:latin typeface="Times New Roman" panose="02020603050405020304" pitchFamily="18" charset="0"/>
              </a:rPr>
              <a:t>D</a:t>
            </a:r>
            <a:r>
              <a:rPr lang="en-US" altLang="en-US" sz="1800" dirty="0" smtClean="0">
                <a:latin typeface="Times New Roman" panose="02020603050405020304" pitchFamily="18" charset="0"/>
              </a:rPr>
              <a:t> for a given value of V</a:t>
            </a:r>
            <a:r>
              <a:rPr lang="en-US" altLang="en-US" sz="1800" baseline="-25000" dirty="0" smtClean="0">
                <a:latin typeface="Times New Roman" panose="02020603050405020304" pitchFamily="18" charset="0"/>
              </a:rPr>
              <a:t>GS</a:t>
            </a:r>
            <a:endParaRPr lang="en-US" altLang="en-US" sz="1800" dirty="0" smtClean="0">
              <a:latin typeface="Times New Roman" panose="02020603050405020304" pitchFamily="18" charset="0"/>
            </a:endParaRPr>
          </a:p>
          <a:p>
            <a:pPr algn="just"/>
            <a:r>
              <a:rPr lang="en-US" altLang="en-US" sz="1800" dirty="0" smtClean="0">
                <a:latin typeface="Times New Roman" panose="02020603050405020304" pitchFamily="18" charset="0"/>
              </a:rPr>
              <a:t>It is also possible to determine IDSS and VP by looking at the knee where VGS is 0</a:t>
            </a:r>
          </a:p>
          <a:p>
            <a:endParaRPr lang="en-US" sz="1400" dirty="0"/>
          </a:p>
        </p:txBody>
      </p:sp>
      <p:pic>
        <p:nvPicPr>
          <p:cNvPr id="4" name="Picture 8" descr="f_05015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489" b="13687"/>
          <a:stretch/>
        </p:blipFill>
        <p:spPr bwMode="auto">
          <a:xfrm>
            <a:off x="3124200" y="2031022"/>
            <a:ext cx="8229600" cy="39405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75257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Transfer Characteristics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>
                <a:latin typeface="Times New Roman" panose="02020603050405020304" pitchFamily="18" charset="0"/>
              </a:rPr>
              <a:t>The input-output transfer characteristic of  the JFET is not as straight forward as it is for the BJT </a:t>
            </a:r>
            <a:br>
              <a:rPr lang="en-US" altLang="en-US" dirty="0" smtClean="0">
                <a:latin typeface="Times New Roman" panose="02020603050405020304" pitchFamily="18" charset="0"/>
              </a:rPr>
            </a:br>
            <a:endParaRPr lang="en-US" altLang="en-US" dirty="0" smtClean="0">
              <a:latin typeface="Times New Roman" panose="02020603050405020304" pitchFamily="18" charset="0"/>
            </a:endParaRPr>
          </a:p>
          <a:p>
            <a:r>
              <a:rPr lang="en-US" altLang="en-US" dirty="0" smtClean="0">
                <a:latin typeface="Times New Roman" panose="02020603050405020304" pitchFamily="18" charset="0"/>
              </a:rPr>
              <a:t>In a BJT, </a:t>
            </a:r>
            <a:r>
              <a:rPr lang="en-US" altLang="en-US" dirty="0" smtClean="0">
                <a:latin typeface="Times New Roman" panose="02020603050405020304" pitchFamily="18" charset="0"/>
                <a:sym typeface="Symbol" panose="05050102010706020507" pitchFamily="18" charset="2"/>
              </a:rPr>
              <a:t></a:t>
            </a:r>
            <a:r>
              <a:rPr lang="en-US" altLang="en-US" dirty="0" smtClean="0">
                <a:latin typeface="Times New Roman" panose="02020603050405020304" pitchFamily="18" charset="0"/>
              </a:rPr>
              <a:t> (</a:t>
            </a:r>
            <a:r>
              <a:rPr lang="en-US" altLang="en-US" dirty="0" err="1" smtClean="0">
                <a:latin typeface="Times New Roman" panose="02020603050405020304" pitchFamily="18" charset="0"/>
              </a:rPr>
              <a:t>h</a:t>
            </a:r>
            <a:r>
              <a:rPr lang="en-US" altLang="en-US" sz="1600" dirty="0" err="1" smtClean="0">
                <a:latin typeface="Times New Roman" panose="02020603050405020304" pitchFamily="18" charset="0"/>
              </a:rPr>
              <a:t>FE</a:t>
            </a:r>
            <a:r>
              <a:rPr lang="en-US" altLang="en-US" dirty="0" smtClean="0">
                <a:latin typeface="Times New Roman" panose="02020603050405020304" pitchFamily="18" charset="0"/>
              </a:rPr>
              <a:t>) defined the relationship between I</a:t>
            </a:r>
            <a:r>
              <a:rPr lang="en-US" altLang="en-US" baseline="-25000" dirty="0" smtClean="0">
                <a:latin typeface="Times New Roman" panose="02020603050405020304" pitchFamily="18" charset="0"/>
              </a:rPr>
              <a:t>B</a:t>
            </a:r>
            <a:r>
              <a:rPr lang="en-US" altLang="en-US" dirty="0" smtClean="0">
                <a:latin typeface="Times New Roman" panose="02020603050405020304" pitchFamily="18" charset="0"/>
              </a:rPr>
              <a:t> (input current) and I</a:t>
            </a:r>
            <a:r>
              <a:rPr lang="en-US" altLang="en-US" baseline="-25000" dirty="0" smtClean="0">
                <a:latin typeface="Times New Roman" panose="02020603050405020304" pitchFamily="18" charset="0"/>
              </a:rPr>
              <a:t>C</a:t>
            </a:r>
            <a:r>
              <a:rPr lang="en-US" altLang="en-US" dirty="0" smtClean="0">
                <a:latin typeface="Times New Roman" panose="02020603050405020304" pitchFamily="18" charset="0"/>
              </a:rPr>
              <a:t> (output current).</a:t>
            </a:r>
          </a:p>
          <a:p>
            <a:r>
              <a:rPr lang="en-US" altLang="en-US" dirty="0" smtClean="0">
                <a:latin typeface="Times New Roman" panose="02020603050405020304" pitchFamily="18" charset="0"/>
              </a:rPr>
              <a:t>In a JFET, the relationship (Shockley’s Equation) between V</a:t>
            </a:r>
            <a:r>
              <a:rPr lang="en-US" altLang="en-US" baseline="-25000" dirty="0" smtClean="0">
                <a:latin typeface="Times New Roman" panose="02020603050405020304" pitchFamily="18" charset="0"/>
              </a:rPr>
              <a:t>GS</a:t>
            </a:r>
            <a:r>
              <a:rPr lang="en-US" altLang="en-US" dirty="0" smtClean="0">
                <a:latin typeface="Times New Roman" panose="02020603050405020304" pitchFamily="18" charset="0"/>
              </a:rPr>
              <a:t> (input voltage) and I</a:t>
            </a:r>
            <a:r>
              <a:rPr lang="en-US" altLang="en-US" baseline="-25000" dirty="0" smtClean="0">
                <a:latin typeface="Times New Roman" panose="02020603050405020304" pitchFamily="18" charset="0"/>
              </a:rPr>
              <a:t>D</a:t>
            </a:r>
            <a:r>
              <a:rPr lang="en-US" altLang="en-US" dirty="0" smtClean="0">
                <a:latin typeface="Times New Roman" panose="02020603050405020304" pitchFamily="18" charset="0"/>
              </a:rPr>
              <a:t> (output current) is used to define the transfer characteristics,</a:t>
            </a:r>
            <a:endParaRPr lang="en-US" dirty="0"/>
          </a:p>
        </p:txBody>
      </p:sp>
      <p:graphicFrame>
        <p:nvGraphicFramePr>
          <p:cNvPr id="4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30894919"/>
              </p:ext>
            </p:extLst>
          </p:nvPr>
        </p:nvGraphicFramePr>
        <p:xfrm>
          <a:off x="4569518" y="5135451"/>
          <a:ext cx="2625725" cy="942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Equation" r:id="rId3" imgW="1307880" imgH="469800" progId="Equation.DSMT4">
                  <p:embed/>
                </p:oleObj>
              </mc:Choice>
              <mc:Fallback>
                <p:oleObj name="Equation" r:id="rId3" imgW="1307880" imgH="469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69518" y="5135451"/>
                        <a:ext cx="2625725" cy="942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28294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JFET to BJT </a:t>
            </a:r>
            <a:r>
              <a:rPr lang="en-US" b="1" dirty="0" smtClean="0"/>
              <a:t>Comparison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51749193"/>
              </p:ext>
            </p:extLst>
          </p:nvPr>
        </p:nvGraphicFramePr>
        <p:xfrm>
          <a:off x="2859108" y="1893194"/>
          <a:ext cx="5859888" cy="4076697"/>
        </p:xfrm>
        <a:graphic>
          <a:graphicData uri="http://schemas.openxmlformats.org/drawingml/2006/table">
            <a:tbl>
              <a:tblPr/>
              <a:tblGrid>
                <a:gridCol w="2929944"/>
                <a:gridCol w="2929944"/>
              </a:tblGrid>
              <a:tr h="472911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FFFFFF"/>
                          </a:solidFill>
                          <a:effectLst/>
                        </a:rPr>
                        <a:t>Junction FET</a:t>
                      </a:r>
                    </a:p>
                  </a:txBody>
                  <a:tcPr marL="47625" marR="47625" marT="95250" marB="95250" anchor="ctr">
                    <a:lnL w="9525" cap="flat" cmpd="sng" algn="ctr">
                      <a:solidFill>
                        <a:srgbClr val="41414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1414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41414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1414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1414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FFFFFF"/>
                          </a:solidFill>
                          <a:effectLst/>
                        </a:rPr>
                        <a:t>Bipolar Transistor</a:t>
                      </a:r>
                    </a:p>
                  </a:txBody>
                  <a:tcPr marL="47625" marR="47625" marT="95250" marB="95250" anchor="ctr">
                    <a:lnL w="9525" cap="flat" cmpd="sng" algn="ctr">
                      <a:solidFill>
                        <a:srgbClr val="41414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1414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41414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1414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14143"/>
                    </a:solidFill>
                  </a:tcPr>
                </a:tc>
              </a:tr>
              <a:tr h="472911"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solidFill>
                            <a:srgbClr val="414143"/>
                          </a:solidFill>
                          <a:effectLst/>
                        </a:rPr>
                        <a:t>Gate, ( G )</a:t>
                      </a:r>
                    </a:p>
                  </a:txBody>
                  <a:tcPr marL="47625" marR="47625" marT="95250" marB="95250" anchor="ctr">
                    <a:lnL w="9525" cap="flat" cmpd="sng" algn="ctr">
                      <a:solidFill>
                        <a:srgbClr val="41414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1414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41414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1414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solidFill>
                            <a:srgbClr val="414143"/>
                          </a:solidFill>
                          <a:effectLst/>
                        </a:rPr>
                        <a:t>Base, ( B )</a:t>
                      </a:r>
                    </a:p>
                  </a:txBody>
                  <a:tcPr marL="47625" marR="47625" marT="95250" marB="95250" anchor="ctr">
                    <a:lnL w="9525" cap="flat" cmpd="sng" algn="ctr">
                      <a:solidFill>
                        <a:srgbClr val="41414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1414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41414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1414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2911"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solidFill>
                            <a:srgbClr val="414143"/>
                          </a:solidFill>
                          <a:effectLst/>
                        </a:rPr>
                        <a:t>Drain, ( D )</a:t>
                      </a:r>
                    </a:p>
                  </a:txBody>
                  <a:tcPr marL="47625" marR="47625" marT="95250" marB="95250" anchor="ctr">
                    <a:lnL w="9525" cap="flat" cmpd="sng" algn="ctr">
                      <a:solidFill>
                        <a:srgbClr val="41414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1414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41414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1414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solidFill>
                            <a:srgbClr val="414143"/>
                          </a:solidFill>
                          <a:effectLst/>
                        </a:rPr>
                        <a:t>Collector, ( C )</a:t>
                      </a:r>
                    </a:p>
                  </a:txBody>
                  <a:tcPr marL="47625" marR="47625" marT="95250" marB="95250" anchor="ctr">
                    <a:lnL w="9525" cap="flat" cmpd="sng" algn="ctr">
                      <a:solidFill>
                        <a:srgbClr val="41414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1414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41414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1414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2911"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solidFill>
                            <a:srgbClr val="414143"/>
                          </a:solidFill>
                          <a:effectLst/>
                        </a:rPr>
                        <a:t>Source, ( S )</a:t>
                      </a:r>
                    </a:p>
                  </a:txBody>
                  <a:tcPr marL="47625" marR="47625" marT="95250" marB="95250" anchor="ctr">
                    <a:lnL w="9525" cap="flat" cmpd="sng" algn="ctr">
                      <a:solidFill>
                        <a:srgbClr val="41414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1414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41414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1414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solidFill>
                            <a:srgbClr val="414143"/>
                          </a:solidFill>
                          <a:effectLst/>
                        </a:rPr>
                        <a:t>Emitter, ( E )</a:t>
                      </a:r>
                    </a:p>
                  </a:txBody>
                  <a:tcPr marL="47625" marR="47625" marT="95250" marB="95250" anchor="ctr">
                    <a:lnL w="9525" cap="flat" cmpd="sng" algn="ctr">
                      <a:solidFill>
                        <a:srgbClr val="41414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1414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41414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1414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8351"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solidFill>
                            <a:srgbClr val="414143"/>
                          </a:solidFill>
                          <a:effectLst/>
                        </a:rPr>
                        <a:t>Gate Supply, ( V</a:t>
                      </a:r>
                      <a:r>
                        <a:rPr lang="en-US" baseline="-25000">
                          <a:solidFill>
                            <a:srgbClr val="414143"/>
                          </a:solidFill>
                          <a:effectLst/>
                        </a:rPr>
                        <a:t>G</a:t>
                      </a:r>
                      <a:r>
                        <a:rPr lang="en-US">
                          <a:solidFill>
                            <a:srgbClr val="414143"/>
                          </a:solidFill>
                          <a:effectLst/>
                        </a:rPr>
                        <a:t> )</a:t>
                      </a:r>
                    </a:p>
                  </a:txBody>
                  <a:tcPr marL="47625" marR="47625" marT="95250" marB="95250" anchor="ctr">
                    <a:lnL w="9525" cap="flat" cmpd="sng" algn="ctr">
                      <a:solidFill>
                        <a:srgbClr val="41414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1414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41414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1414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solidFill>
                            <a:srgbClr val="414143"/>
                          </a:solidFill>
                          <a:effectLst/>
                        </a:rPr>
                        <a:t>Base Supply, ( V</a:t>
                      </a:r>
                      <a:r>
                        <a:rPr lang="en-US" baseline="-25000">
                          <a:solidFill>
                            <a:srgbClr val="414143"/>
                          </a:solidFill>
                          <a:effectLst/>
                        </a:rPr>
                        <a:t>B</a:t>
                      </a:r>
                      <a:r>
                        <a:rPr lang="en-US">
                          <a:solidFill>
                            <a:srgbClr val="414143"/>
                          </a:solidFill>
                          <a:effectLst/>
                        </a:rPr>
                        <a:t> )</a:t>
                      </a:r>
                    </a:p>
                  </a:txBody>
                  <a:tcPr marL="47625" marR="47625" marT="95250" marB="95250" anchor="ctr">
                    <a:lnL w="9525" cap="flat" cmpd="sng" algn="ctr">
                      <a:solidFill>
                        <a:srgbClr val="41414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1414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41414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1414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8351"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solidFill>
                            <a:srgbClr val="414143"/>
                          </a:solidFill>
                          <a:effectLst/>
                        </a:rPr>
                        <a:t>Drain Supply, ( V</a:t>
                      </a:r>
                      <a:r>
                        <a:rPr lang="en-US" baseline="-25000">
                          <a:solidFill>
                            <a:srgbClr val="414143"/>
                          </a:solidFill>
                          <a:effectLst/>
                        </a:rPr>
                        <a:t>DD</a:t>
                      </a:r>
                      <a:r>
                        <a:rPr lang="en-US">
                          <a:solidFill>
                            <a:srgbClr val="414143"/>
                          </a:solidFill>
                          <a:effectLst/>
                        </a:rPr>
                        <a:t> )</a:t>
                      </a:r>
                    </a:p>
                  </a:txBody>
                  <a:tcPr marL="47625" marR="47625" marT="95250" marB="95250" anchor="ctr">
                    <a:lnL w="9525" cap="flat" cmpd="sng" algn="ctr">
                      <a:solidFill>
                        <a:srgbClr val="41414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1414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41414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1414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414143"/>
                          </a:solidFill>
                          <a:effectLst/>
                        </a:rPr>
                        <a:t>Collector Supply, ( V</a:t>
                      </a:r>
                      <a:r>
                        <a:rPr lang="en-US" baseline="-25000" dirty="0">
                          <a:solidFill>
                            <a:srgbClr val="414143"/>
                          </a:solidFill>
                          <a:effectLst/>
                        </a:rPr>
                        <a:t>CC</a:t>
                      </a:r>
                      <a:r>
                        <a:rPr lang="en-US" dirty="0">
                          <a:solidFill>
                            <a:srgbClr val="414143"/>
                          </a:solidFill>
                          <a:effectLst/>
                        </a:rPr>
                        <a:t> )</a:t>
                      </a:r>
                    </a:p>
                  </a:txBody>
                  <a:tcPr marL="47625" marR="47625" marT="95250" marB="95250" anchor="ctr">
                    <a:lnL w="9525" cap="flat" cmpd="sng" algn="ctr">
                      <a:solidFill>
                        <a:srgbClr val="41414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1414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41414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1414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8351"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solidFill>
                            <a:srgbClr val="414143"/>
                          </a:solidFill>
                          <a:effectLst/>
                        </a:rPr>
                        <a:t>Drain Current, ( I</a:t>
                      </a:r>
                      <a:r>
                        <a:rPr lang="en-US" baseline="-25000">
                          <a:solidFill>
                            <a:srgbClr val="414143"/>
                          </a:solidFill>
                          <a:effectLst/>
                        </a:rPr>
                        <a:t>D</a:t>
                      </a:r>
                      <a:r>
                        <a:rPr lang="en-US">
                          <a:solidFill>
                            <a:srgbClr val="414143"/>
                          </a:solidFill>
                          <a:effectLst/>
                        </a:rPr>
                        <a:t> )</a:t>
                      </a:r>
                    </a:p>
                  </a:txBody>
                  <a:tcPr marL="47625" marR="47625" marT="95250" marB="95250" anchor="ctr">
                    <a:lnL w="9525" cap="flat" cmpd="sng" algn="ctr">
                      <a:solidFill>
                        <a:srgbClr val="41414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1414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41414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1414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414143"/>
                          </a:solidFill>
                          <a:effectLst/>
                        </a:rPr>
                        <a:t>Collector Current, ( I</a:t>
                      </a:r>
                      <a:r>
                        <a:rPr lang="en-US" baseline="-25000" dirty="0">
                          <a:solidFill>
                            <a:srgbClr val="414143"/>
                          </a:solidFill>
                          <a:effectLst/>
                        </a:rPr>
                        <a:t>C</a:t>
                      </a:r>
                      <a:r>
                        <a:rPr lang="en-US" dirty="0">
                          <a:solidFill>
                            <a:srgbClr val="414143"/>
                          </a:solidFill>
                          <a:effectLst/>
                        </a:rPr>
                        <a:t> )</a:t>
                      </a:r>
                    </a:p>
                  </a:txBody>
                  <a:tcPr marL="47625" marR="47625" marT="95250" marB="95250" anchor="ctr">
                    <a:lnL w="9525" cap="flat" cmpd="sng" algn="ctr">
                      <a:solidFill>
                        <a:srgbClr val="41414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1414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41414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1414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0283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42" name="Picture 2" descr="Image result for comparison between fet and bj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065" y="-751"/>
            <a:ext cx="11088709" cy="68273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43620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FETs</a:t>
            </a:r>
            <a:r>
              <a:rPr lang="en-US" dirty="0" smtClean="0"/>
              <a:t> are widely used….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FETs </a:t>
            </a:r>
            <a:r>
              <a:rPr lang="en-US" dirty="0"/>
              <a:t>are commonly used as Input Amplifiers in devices such as, Oscilloscopes, voltmeters, and other measuring devices due to their high input </a:t>
            </a:r>
            <a:r>
              <a:rPr lang="en-US" dirty="0" err="1"/>
              <a:t>Impedence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 smtClean="0"/>
              <a:t>FETs </a:t>
            </a:r>
            <a:r>
              <a:rPr lang="en-US" dirty="0"/>
              <a:t>are used in RF amplifiers for FM </a:t>
            </a:r>
            <a:r>
              <a:rPr lang="en-US" dirty="0" smtClean="0"/>
              <a:t>devices.</a:t>
            </a:r>
            <a:endParaRPr lang="en-US" dirty="0"/>
          </a:p>
          <a:p>
            <a:r>
              <a:rPr lang="en-US" dirty="0" smtClean="0"/>
              <a:t>FET </a:t>
            </a:r>
            <a:r>
              <a:rPr lang="en-US" dirty="0"/>
              <a:t>is a Voltage Controlled Device, so it is used as Voltage-Variable Resistors in OP-AMP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 smtClean="0"/>
              <a:t>FETs </a:t>
            </a:r>
            <a:r>
              <a:rPr lang="en-US" dirty="0"/>
              <a:t>posses low intermodulation distortions. So they are used in mixer </a:t>
            </a:r>
            <a:r>
              <a:rPr lang="en-US" dirty="0" smtClean="0"/>
              <a:t>circuits.</a:t>
            </a:r>
            <a:endParaRPr lang="en-US" dirty="0"/>
          </a:p>
          <a:p>
            <a:r>
              <a:rPr lang="en-US" dirty="0" smtClean="0"/>
              <a:t>FETs </a:t>
            </a:r>
            <a:r>
              <a:rPr lang="en-US" dirty="0"/>
              <a:t>find their applications in low frequency amplifiers due to its small coupling capacitors.</a:t>
            </a:r>
            <a:endParaRPr lang="en-US" dirty="0" smtClean="0"/>
          </a:p>
          <a:p>
            <a:r>
              <a:rPr lang="en-US" dirty="0" smtClean="0">
                <a:hlinkClick r:id="rId2"/>
              </a:rPr>
              <a:t>http://www.circuitstoday.com/fet-applications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4460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dirty="0" smtClean="0"/>
              <a:t>Current Controlled vs Voltage Controlled Devices</a:t>
            </a:r>
            <a:endParaRPr lang="en-US" dirty="0"/>
          </a:p>
        </p:txBody>
      </p:sp>
      <p:pic>
        <p:nvPicPr>
          <p:cNvPr id="4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717443" y="1383263"/>
            <a:ext cx="7057621" cy="4411013"/>
          </a:xfrm>
          <a:noFill/>
          <a:ln/>
        </p:spPr>
      </p:pic>
      <p:sp>
        <p:nvSpPr>
          <p:cNvPr id="5" name="TextBox 4"/>
          <p:cNvSpPr txBox="1"/>
          <p:nvPr/>
        </p:nvSpPr>
        <p:spPr>
          <a:xfrm>
            <a:off x="5549721" y="5609610"/>
            <a:ext cx="3992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016839" y="3096151"/>
            <a:ext cx="3992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G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180490" y="5609610"/>
            <a:ext cx="3992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7333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 smtClean="0">
                <a:solidFill>
                  <a:srgbClr val="BE0000"/>
                </a:solidFill>
                <a:latin typeface="Times New Roman" panose="02020603050405020304" pitchFamily="18" charset="0"/>
              </a:rPr>
              <a:t>Types of FET’s</a:t>
            </a:r>
            <a:br>
              <a:rPr lang="en-US" altLang="en-US" b="1" dirty="0" smtClean="0">
                <a:solidFill>
                  <a:srgbClr val="BE0000"/>
                </a:solidFill>
                <a:latin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altLang="en-US" sz="3600" dirty="0" smtClean="0"/>
              <a:t>JFET – Junction Field Effect Transistor</a:t>
            </a:r>
          </a:p>
          <a:p>
            <a:pPr algn="just"/>
            <a:r>
              <a:rPr lang="en-US" altLang="en-US" sz="3600" dirty="0" smtClean="0"/>
              <a:t>MOSFET – Metal Oxide Semiconductor Field Effect Transistor</a:t>
            </a:r>
          </a:p>
          <a:p>
            <a:pPr lvl="1" algn="just"/>
            <a:r>
              <a:rPr lang="en-US" altLang="en-US" sz="3200" dirty="0" smtClean="0"/>
              <a:t>D-MOSFET - Depletion Mode MOSFET</a:t>
            </a:r>
          </a:p>
          <a:p>
            <a:pPr lvl="1" algn="just"/>
            <a:r>
              <a:rPr lang="en-US" altLang="en-US" sz="3200" dirty="0" smtClean="0"/>
              <a:t>E- MOSFET - Enhancement Mode MOSFET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1056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JFET Construction</a:t>
            </a:r>
            <a:endParaRPr lang="en-US" dirty="0"/>
          </a:p>
        </p:txBody>
      </p:sp>
      <p:pic>
        <p:nvPicPr>
          <p:cNvPr id="4" name="Picture 8" descr="boy_f_0500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129" r="18091"/>
          <a:stretch/>
        </p:blipFill>
        <p:spPr bwMode="auto">
          <a:xfrm>
            <a:off x="178158" y="2213623"/>
            <a:ext cx="4443211" cy="46443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4204952" y="1367522"/>
            <a:ext cx="324976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en-US" dirty="0"/>
              <a:t>There are two types of JFET’s: </a:t>
            </a:r>
            <a:endParaRPr lang="en-US" altLang="en-US" dirty="0" smtClean="0"/>
          </a:p>
          <a:p>
            <a:pPr algn="ctr"/>
            <a:r>
              <a:rPr lang="en-US" altLang="en-US" dirty="0" smtClean="0"/>
              <a:t>n-channel </a:t>
            </a:r>
            <a:r>
              <a:rPr lang="en-US" altLang="en-US" dirty="0"/>
              <a:t>and p-channel</a:t>
            </a:r>
            <a:r>
              <a:rPr lang="en-US" altLang="en-US" dirty="0" smtClean="0"/>
              <a:t>.</a:t>
            </a:r>
            <a:endParaRPr lang="en-US" altLang="en-US" dirty="0"/>
          </a:p>
        </p:txBody>
      </p:sp>
      <p:pic>
        <p:nvPicPr>
          <p:cNvPr id="6" name="Picture 7" descr="f_05011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184" r="16839"/>
          <a:stretch/>
        </p:blipFill>
        <p:spPr bwMode="auto">
          <a:xfrm>
            <a:off x="6310648" y="2068270"/>
            <a:ext cx="4597758" cy="47173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37418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 smtClean="0">
                <a:solidFill>
                  <a:srgbClr val="BE0000"/>
                </a:solidFill>
                <a:latin typeface="Times New Roman" panose="02020603050405020304" pitchFamily="18" charset="0"/>
              </a:rPr>
              <a:t>JFET Symbol</a:t>
            </a:r>
            <a:endParaRPr lang="en-US" dirty="0"/>
          </a:p>
        </p:txBody>
      </p:sp>
      <p:pic>
        <p:nvPicPr>
          <p:cNvPr id="4" name="Picture 6" descr="boy_f_05013a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034" r="25113" b="11431"/>
          <a:stretch/>
        </p:blipFill>
        <p:spPr bwMode="auto">
          <a:xfrm>
            <a:off x="1957588" y="1928656"/>
            <a:ext cx="2923505" cy="38539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8" descr="boy_f_05021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108" t="29802" r="22089" b="23496"/>
          <a:stretch/>
        </p:blipFill>
        <p:spPr bwMode="auto">
          <a:xfrm>
            <a:off x="6619740" y="2075869"/>
            <a:ext cx="3666935" cy="3377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524258" y="5597948"/>
            <a:ext cx="17901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 – Channel JFET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052404" y="5597948"/>
            <a:ext cx="17572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P - Channel JFET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1266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JFET Operating Characteristics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>
                <a:latin typeface="Times New Roman" panose="02020603050405020304" pitchFamily="18" charset="0"/>
              </a:rPr>
              <a:t>There are three basic operating conditions for a JFET:</a:t>
            </a:r>
          </a:p>
          <a:p>
            <a:pPr lvl="1"/>
            <a:r>
              <a:rPr lang="en-US" altLang="en-US" b="1" dirty="0" smtClean="0">
                <a:latin typeface="Times New Roman" panose="02020603050405020304" pitchFamily="18" charset="0"/>
              </a:rPr>
              <a:t>JFET’s operate in the </a:t>
            </a:r>
            <a:r>
              <a:rPr lang="en-US" altLang="en-US" b="1" dirty="0" smtClean="0">
                <a:solidFill>
                  <a:srgbClr val="BE0000"/>
                </a:solidFill>
                <a:latin typeface="Times New Roman" panose="02020603050405020304" pitchFamily="18" charset="0"/>
              </a:rPr>
              <a:t>depletion mode only</a:t>
            </a:r>
            <a:endParaRPr lang="en-US" altLang="en-US" dirty="0">
              <a:latin typeface="Times New Roman" panose="02020603050405020304" pitchFamily="18" charset="0"/>
            </a:endParaRPr>
          </a:p>
          <a:p>
            <a:pPr lvl="1"/>
            <a:r>
              <a:rPr lang="en-US" altLang="en-US" dirty="0" smtClean="0">
                <a:latin typeface="Times New Roman" panose="02020603050405020304" pitchFamily="18" charset="0"/>
              </a:rPr>
              <a:t>V</a:t>
            </a:r>
            <a:r>
              <a:rPr lang="en-US" altLang="en-US" sz="1200" dirty="0" smtClean="0">
                <a:latin typeface="Times New Roman" panose="02020603050405020304" pitchFamily="18" charset="0"/>
              </a:rPr>
              <a:t>GS</a:t>
            </a:r>
            <a:r>
              <a:rPr lang="en-US" altLang="en-US" dirty="0" smtClean="0">
                <a:latin typeface="Times New Roman" panose="02020603050405020304" pitchFamily="18" charset="0"/>
              </a:rPr>
              <a:t> = 0, V</a:t>
            </a:r>
            <a:r>
              <a:rPr lang="en-US" altLang="en-US" sz="1200" dirty="0" smtClean="0">
                <a:latin typeface="Times New Roman" panose="02020603050405020304" pitchFamily="18" charset="0"/>
              </a:rPr>
              <a:t>DS</a:t>
            </a:r>
            <a:r>
              <a:rPr lang="en-US" altLang="en-US" dirty="0" smtClean="0">
                <a:latin typeface="Times New Roman" panose="02020603050405020304" pitchFamily="18" charset="0"/>
              </a:rPr>
              <a:t> is a minimum value depending on I</a:t>
            </a:r>
            <a:r>
              <a:rPr lang="en-US" altLang="en-US" sz="1200" dirty="0" smtClean="0">
                <a:latin typeface="Times New Roman" panose="02020603050405020304" pitchFamily="18" charset="0"/>
              </a:rPr>
              <a:t>DSS</a:t>
            </a:r>
            <a:r>
              <a:rPr lang="en-US" altLang="en-US" dirty="0" smtClean="0">
                <a:latin typeface="Times New Roman" panose="02020603050405020304" pitchFamily="18" charset="0"/>
              </a:rPr>
              <a:t> and the drain and source resistance</a:t>
            </a:r>
          </a:p>
          <a:p>
            <a:pPr lvl="1"/>
            <a:r>
              <a:rPr lang="en-US" altLang="en-US" dirty="0" smtClean="0">
                <a:latin typeface="Times New Roman" panose="02020603050405020304" pitchFamily="18" charset="0"/>
              </a:rPr>
              <a:t>V</a:t>
            </a:r>
            <a:r>
              <a:rPr lang="en-US" altLang="en-US" sz="1200" dirty="0" smtClean="0">
                <a:latin typeface="Times New Roman" panose="02020603050405020304" pitchFamily="18" charset="0"/>
              </a:rPr>
              <a:t>GS</a:t>
            </a:r>
            <a:r>
              <a:rPr lang="en-US" altLang="en-US" dirty="0" smtClean="0">
                <a:latin typeface="Times New Roman" panose="02020603050405020304" pitchFamily="18" charset="0"/>
              </a:rPr>
              <a:t> &lt; 0, V</a:t>
            </a:r>
            <a:r>
              <a:rPr lang="en-US" altLang="en-US" sz="1200" dirty="0" smtClean="0">
                <a:latin typeface="Times New Roman" panose="02020603050405020304" pitchFamily="18" charset="0"/>
              </a:rPr>
              <a:t>DS</a:t>
            </a:r>
            <a:r>
              <a:rPr lang="en-US" altLang="en-US" dirty="0" smtClean="0">
                <a:latin typeface="Times New Roman" panose="02020603050405020304" pitchFamily="18" charset="0"/>
              </a:rPr>
              <a:t> at some positive value and</a:t>
            </a:r>
          </a:p>
          <a:p>
            <a:pPr lvl="1"/>
            <a:r>
              <a:rPr lang="en-US" altLang="en-US" dirty="0" smtClean="0">
                <a:latin typeface="Times New Roman" panose="02020603050405020304" pitchFamily="18" charset="0"/>
              </a:rPr>
              <a:t>Device is operating as a Voltage-Controlled Resistor</a:t>
            </a:r>
          </a:p>
          <a:p>
            <a:r>
              <a:rPr lang="en-US" altLang="en-US" dirty="0" smtClean="0">
                <a:latin typeface="Times New Roman" panose="02020603050405020304" pitchFamily="18" charset="0"/>
              </a:rPr>
              <a:t>For an n channel JFET, V</a:t>
            </a:r>
            <a:r>
              <a:rPr lang="en-US" altLang="en-US" sz="1800" dirty="0" smtClean="0">
                <a:latin typeface="Times New Roman" panose="02020603050405020304" pitchFamily="18" charset="0"/>
              </a:rPr>
              <a:t>GS</a:t>
            </a:r>
            <a:r>
              <a:rPr lang="en-US" altLang="en-US" dirty="0" smtClean="0">
                <a:latin typeface="Times New Roman" panose="02020603050405020304" pitchFamily="18" charset="0"/>
              </a:rPr>
              <a:t> may never be positive*</a:t>
            </a:r>
          </a:p>
          <a:p>
            <a:r>
              <a:rPr lang="en-US" altLang="en-US" dirty="0" smtClean="0">
                <a:latin typeface="Times New Roman" panose="02020603050405020304" pitchFamily="18" charset="0"/>
              </a:rPr>
              <a:t>For an p channel JFET, V</a:t>
            </a:r>
            <a:r>
              <a:rPr lang="en-US" altLang="en-US" sz="1600" dirty="0" smtClean="0">
                <a:latin typeface="Times New Roman" panose="02020603050405020304" pitchFamily="18" charset="0"/>
              </a:rPr>
              <a:t>GS</a:t>
            </a:r>
            <a:r>
              <a:rPr lang="en-US" altLang="en-US" dirty="0" smtClean="0">
                <a:latin typeface="Times New Roman" panose="02020603050405020304" pitchFamily="18" charset="0"/>
              </a:rPr>
              <a:t> may never be negative*</a:t>
            </a:r>
          </a:p>
          <a:p>
            <a:endParaRPr lang="en-US" altLang="en-US" dirty="0" smtClean="0">
              <a:latin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4135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558" y="30274"/>
            <a:ext cx="10515600" cy="1325563"/>
          </a:xfrm>
        </p:spPr>
        <p:txBody>
          <a:bodyPr/>
          <a:lstStyle/>
          <a:p>
            <a:pPr algn="ctr"/>
            <a:r>
              <a:rPr lang="en-US" altLang="en-US" b="1" dirty="0" smtClean="0"/>
              <a:t>N-Channel JFET Operation</a:t>
            </a:r>
            <a:endParaRPr lang="en-US" b="1" dirty="0"/>
          </a:p>
        </p:txBody>
      </p:sp>
      <p:pic>
        <p:nvPicPr>
          <p:cNvPr id="4" name="Content Placeholder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3341" y="1508573"/>
            <a:ext cx="9672034" cy="51195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21821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 smtClean="0">
                <a:solidFill>
                  <a:srgbClr val="BE0000"/>
                </a:solidFill>
                <a:latin typeface="Times New Roman" panose="02020603050405020304" pitchFamily="18" charset="0"/>
              </a:rPr>
              <a:t>Saturation</a:t>
            </a:r>
            <a:endParaRPr lang="en-US" dirty="0"/>
          </a:p>
        </p:txBody>
      </p:sp>
      <p:pic>
        <p:nvPicPr>
          <p:cNvPr id="4" name="Picture 8" descr="boy_f_0500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1825625"/>
            <a:ext cx="6553200" cy="436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 Box 7"/>
          <p:cNvSpPr txBox="1">
            <a:spLocks noGrp="1" noChangeArrowheads="1"/>
          </p:cNvSpPr>
          <p:nvPr>
            <p:ph idx="1"/>
          </p:nvPr>
        </p:nvSpPr>
        <p:spPr bwMode="auto">
          <a:xfrm>
            <a:off x="838200" y="1825625"/>
            <a:ext cx="4326228" cy="24714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altLang="en-US" sz="1800" dirty="0">
                <a:latin typeface="Times New Roman" panose="02020603050405020304" pitchFamily="18" charset="0"/>
              </a:rPr>
              <a:t>At the pinch-off point: </a:t>
            </a:r>
            <a:endParaRPr lang="en-US" altLang="en-US" sz="1800" dirty="0" smtClean="0">
              <a:latin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alt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en-US" altLang="en-US" sz="1800" dirty="0">
                <a:latin typeface="Times New Roman" panose="02020603050405020304" pitchFamily="18" charset="0"/>
              </a:rPr>
              <a:t>any further increase in V</a:t>
            </a:r>
            <a:r>
              <a:rPr lang="en-US" altLang="en-US" sz="1800" baseline="-25000" dirty="0">
                <a:latin typeface="Times New Roman" panose="02020603050405020304" pitchFamily="18" charset="0"/>
              </a:rPr>
              <a:t>GS</a:t>
            </a:r>
            <a:r>
              <a:rPr lang="en-US" altLang="en-US" sz="1800" dirty="0">
                <a:latin typeface="Times New Roman" panose="02020603050405020304" pitchFamily="18" charset="0"/>
              </a:rPr>
              <a:t> does not produce any increase in I</a:t>
            </a:r>
            <a:r>
              <a:rPr lang="en-US" altLang="en-US" sz="1800" baseline="-25000" dirty="0">
                <a:latin typeface="Times New Roman" panose="02020603050405020304" pitchFamily="18" charset="0"/>
              </a:rPr>
              <a:t>D</a:t>
            </a:r>
            <a:r>
              <a:rPr lang="en-US" altLang="en-US" sz="1800" dirty="0">
                <a:latin typeface="Times New Roman" panose="02020603050405020304" pitchFamily="18" charset="0"/>
              </a:rPr>
              <a:t>. V</a:t>
            </a:r>
            <a:r>
              <a:rPr lang="en-US" altLang="en-US" sz="1800" baseline="-25000" dirty="0">
                <a:latin typeface="Times New Roman" panose="02020603050405020304" pitchFamily="18" charset="0"/>
              </a:rPr>
              <a:t>GS</a:t>
            </a:r>
            <a:r>
              <a:rPr lang="en-US" altLang="en-US" sz="1800" dirty="0">
                <a:latin typeface="Times New Roman" panose="02020603050405020304" pitchFamily="18" charset="0"/>
              </a:rPr>
              <a:t> at </a:t>
            </a:r>
            <a:r>
              <a:rPr lang="en-US" altLang="en-US" sz="1800" dirty="0" smtClean="0">
                <a:latin typeface="Times New Roman" panose="02020603050405020304" pitchFamily="18" charset="0"/>
              </a:rPr>
              <a:t>pinch-off </a:t>
            </a:r>
            <a:r>
              <a:rPr lang="en-US" altLang="en-US" sz="1800" dirty="0">
                <a:latin typeface="Times New Roman" panose="02020603050405020304" pitchFamily="18" charset="0"/>
              </a:rPr>
              <a:t>is denoted as Vp. </a:t>
            </a:r>
          </a:p>
          <a:p>
            <a:pPr marL="0" indent="0" algn="just">
              <a:buNone/>
            </a:pPr>
            <a:r>
              <a:rPr lang="en-US" alt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en-US" altLang="en-US" sz="1800" dirty="0">
                <a:latin typeface="Times New Roman" panose="02020603050405020304" pitchFamily="18" charset="0"/>
              </a:rPr>
              <a:t>ID is at saturation or maximum. It is referred to as I</a:t>
            </a:r>
            <a:r>
              <a:rPr lang="en-US" altLang="en-US" sz="1800" baseline="-25000" dirty="0">
                <a:latin typeface="Times New Roman" panose="02020603050405020304" pitchFamily="18" charset="0"/>
              </a:rPr>
              <a:t>DSS</a:t>
            </a:r>
            <a:r>
              <a:rPr lang="en-US" altLang="en-US" sz="1800" dirty="0">
                <a:latin typeface="Times New Roman" panose="02020603050405020304" pitchFamily="18" charset="0"/>
              </a:rPr>
              <a:t>. </a:t>
            </a:r>
          </a:p>
          <a:p>
            <a:pPr marL="0" indent="0" algn="just">
              <a:buNone/>
            </a:pPr>
            <a:r>
              <a:rPr lang="en-US" altLang="en-US" sz="1800" dirty="0" smtClean="0">
                <a:latin typeface="Times New Roman" panose="02020603050405020304" pitchFamily="18" charset="0"/>
              </a:rPr>
              <a:t>• </a:t>
            </a:r>
            <a:r>
              <a:rPr lang="en-US" altLang="en-US" sz="1800" dirty="0">
                <a:latin typeface="Times New Roman" panose="02020603050405020304" pitchFamily="18" charset="0"/>
              </a:rPr>
              <a:t>The </a:t>
            </a:r>
            <a:r>
              <a:rPr lang="en-US" altLang="en-US" sz="1800" dirty="0" err="1">
                <a:latin typeface="Times New Roman" panose="02020603050405020304" pitchFamily="18" charset="0"/>
              </a:rPr>
              <a:t>ohmic</a:t>
            </a:r>
            <a:r>
              <a:rPr lang="en-US" altLang="en-US" sz="1800" dirty="0">
                <a:latin typeface="Times New Roman" panose="02020603050405020304" pitchFamily="18" charset="0"/>
              </a:rPr>
              <a:t> value of the channel</a:t>
            </a:r>
            <a:r>
              <a:rPr lang="en-US" altLang="en-US" sz="1800" dirty="0"/>
              <a:t> is at maximum.</a:t>
            </a:r>
          </a:p>
        </p:txBody>
      </p:sp>
      <p:sp>
        <p:nvSpPr>
          <p:cNvPr id="6" name="Rectangle 5"/>
          <p:cNvSpPr/>
          <p:nvPr/>
        </p:nvSpPr>
        <p:spPr>
          <a:xfrm>
            <a:off x="656286" y="4575036"/>
            <a:ext cx="432622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b="1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Pinch off voltage</a:t>
            </a:r>
            <a:r>
              <a:rPr lang="en-US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 is the drain to source </a:t>
            </a:r>
            <a:r>
              <a:rPr lang="en-US" b="1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voltage</a:t>
            </a:r>
            <a:r>
              <a:rPr lang="en-US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 after which the drain to source current becomes almost constant and </a:t>
            </a:r>
            <a:r>
              <a:rPr lang="en-US" b="1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JFET</a:t>
            </a:r>
            <a:r>
              <a:rPr lang="en-US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 enters into saturation region and is defined only when gate to source </a:t>
            </a:r>
            <a:r>
              <a:rPr lang="en-US" b="1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voltage</a:t>
            </a:r>
            <a:r>
              <a:rPr lang="en-US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 is zero.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9971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b="1" dirty="0">
                <a:solidFill>
                  <a:srgbClr val="BE0000"/>
                </a:solidFill>
                <a:latin typeface="Times New Roman" panose="02020603050405020304" pitchFamily="18" charset="0"/>
              </a:rPr>
              <a:t>I</a:t>
            </a:r>
            <a:r>
              <a:rPr lang="en-US" altLang="en-US" b="1" baseline="-25000" dirty="0">
                <a:solidFill>
                  <a:srgbClr val="BE0000"/>
                </a:solidFill>
                <a:latin typeface="Times New Roman" panose="02020603050405020304" pitchFamily="18" charset="0"/>
              </a:rPr>
              <a:t>D</a:t>
            </a:r>
            <a:r>
              <a:rPr lang="en-US" altLang="en-US" b="1" dirty="0">
                <a:solidFill>
                  <a:srgbClr val="BE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b="1" dirty="0">
                <a:solidFill>
                  <a:srgbClr val="BE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</a:t>
            </a:r>
            <a:r>
              <a:rPr lang="en-US" altLang="en-US" b="1" dirty="0">
                <a:solidFill>
                  <a:srgbClr val="BE0000"/>
                </a:solidFill>
                <a:latin typeface="Times New Roman" panose="02020603050405020304" pitchFamily="18" charset="0"/>
              </a:rPr>
              <a:t> I</a:t>
            </a:r>
            <a:r>
              <a:rPr lang="en-US" altLang="en-US" b="1" baseline="-25000" dirty="0">
                <a:solidFill>
                  <a:srgbClr val="BE0000"/>
                </a:solidFill>
                <a:latin typeface="Times New Roman" panose="02020603050405020304" pitchFamily="18" charset="0"/>
              </a:rPr>
              <a:t>DSS</a:t>
            </a:r>
            <a:endParaRPr lang="en-US" b="1" baseline="-25000" dirty="0">
              <a:solidFill>
                <a:srgbClr val="BE0000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4" name="Picture 8" descr="f_05010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326"/>
          <a:stretch/>
        </p:blipFill>
        <p:spPr bwMode="auto">
          <a:xfrm>
            <a:off x="4167606" y="808965"/>
            <a:ext cx="8024394" cy="5118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281405" y="1794695"/>
            <a:ext cx="4071653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en-US" dirty="0"/>
              <a:t>As V</a:t>
            </a:r>
            <a:r>
              <a:rPr lang="en-US" altLang="en-US" baseline="-25000" dirty="0"/>
              <a:t>GS</a:t>
            </a:r>
            <a:r>
              <a:rPr lang="en-US" altLang="en-US" dirty="0"/>
              <a:t> becomes more negative</a:t>
            </a:r>
            <a:r>
              <a:rPr lang="en-US" altLang="en-US" dirty="0" smtClean="0"/>
              <a:t>:</a:t>
            </a:r>
          </a:p>
          <a:p>
            <a:pPr algn="just"/>
            <a:r>
              <a:rPr lang="en-US" altLang="en-US" dirty="0" smtClean="0">
                <a:cs typeface="Times New Roman" panose="02020603050405020304" pitchFamily="18" charset="0"/>
              </a:rPr>
              <a:t>• </a:t>
            </a:r>
            <a:r>
              <a:rPr lang="en-US" altLang="en-US" dirty="0"/>
              <a:t>the JFET will pinch-off at a lower voltage (Vp).</a:t>
            </a:r>
          </a:p>
          <a:p>
            <a:pPr algn="just"/>
            <a:r>
              <a:rPr lang="en-US" altLang="en-US" dirty="0" smtClean="0">
                <a:cs typeface="Times New Roman" panose="02020603050405020304" pitchFamily="18" charset="0"/>
              </a:rPr>
              <a:t>• </a:t>
            </a:r>
            <a:r>
              <a:rPr lang="en-US" altLang="en-US" dirty="0"/>
              <a:t>I</a:t>
            </a:r>
            <a:r>
              <a:rPr lang="en-US" altLang="en-US" baseline="-25000" dirty="0"/>
              <a:t>D</a:t>
            </a:r>
            <a:r>
              <a:rPr lang="en-US" altLang="en-US" dirty="0"/>
              <a:t> decreases (I</a:t>
            </a:r>
            <a:r>
              <a:rPr lang="en-US" altLang="en-US" baseline="-25000" dirty="0"/>
              <a:t>D</a:t>
            </a:r>
            <a:r>
              <a:rPr lang="en-US" altLang="en-US" dirty="0"/>
              <a:t> &lt; I</a:t>
            </a:r>
            <a:r>
              <a:rPr lang="en-US" altLang="en-US" baseline="-25000" dirty="0"/>
              <a:t>DSS</a:t>
            </a:r>
            <a:r>
              <a:rPr lang="en-US" altLang="en-US" dirty="0"/>
              <a:t>) even though V</a:t>
            </a:r>
            <a:r>
              <a:rPr lang="en-US" altLang="en-US" baseline="-25000" dirty="0"/>
              <a:t>DS</a:t>
            </a:r>
            <a:r>
              <a:rPr lang="en-US" altLang="en-US" dirty="0"/>
              <a:t> is increased.</a:t>
            </a:r>
          </a:p>
          <a:p>
            <a:pPr algn="just"/>
            <a:r>
              <a:rPr lang="en-US" altLang="en-US" dirty="0" smtClean="0">
                <a:cs typeface="Times New Roman" panose="02020603050405020304" pitchFamily="18" charset="0"/>
              </a:rPr>
              <a:t>• </a:t>
            </a:r>
            <a:r>
              <a:rPr lang="en-US" altLang="en-US" dirty="0"/>
              <a:t>Eventually I</a:t>
            </a:r>
            <a:r>
              <a:rPr lang="en-US" altLang="en-US" baseline="-25000" dirty="0"/>
              <a:t>D</a:t>
            </a:r>
            <a:r>
              <a:rPr lang="en-US" altLang="en-US" dirty="0"/>
              <a:t> will reach 0A. V</a:t>
            </a:r>
            <a:r>
              <a:rPr lang="en-US" altLang="en-US" baseline="-25000" dirty="0"/>
              <a:t>GS</a:t>
            </a:r>
            <a:r>
              <a:rPr lang="en-US" altLang="en-US" dirty="0"/>
              <a:t> at this point is called Vp or V</a:t>
            </a:r>
            <a:r>
              <a:rPr lang="en-US" altLang="en-US" baseline="-25000" dirty="0"/>
              <a:t>GS(off)</a:t>
            </a:r>
            <a:r>
              <a:rPr lang="en-US" altLang="en-US" dirty="0"/>
              <a:t>.</a:t>
            </a:r>
          </a:p>
          <a:p>
            <a:pPr algn="just"/>
            <a:r>
              <a:rPr lang="en-US" altLang="en-US" dirty="0" smtClean="0"/>
              <a:t>• </a:t>
            </a:r>
            <a:r>
              <a:rPr lang="en-US" altLang="en-US" dirty="0"/>
              <a:t>Also note that at high levels of V</a:t>
            </a:r>
            <a:r>
              <a:rPr lang="en-US" altLang="en-US" baseline="-25000" dirty="0"/>
              <a:t>DS </a:t>
            </a:r>
            <a:r>
              <a:rPr lang="en-US" altLang="en-US" dirty="0"/>
              <a:t>the JFET reaches a breakdown situation.  </a:t>
            </a:r>
            <a:r>
              <a:rPr lang="en-US" altLang="en-US" dirty="0" smtClean="0"/>
              <a:t>ID </a:t>
            </a:r>
            <a:r>
              <a:rPr lang="en-US" altLang="en-US" dirty="0"/>
              <a:t>will increases uncontrollably if V</a:t>
            </a:r>
            <a:r>
              <a:rPr lang="en-US" altLang="en-US" baseline="-25000" dirty="0"/>
              <a:t>DS </a:t>
            </a:r>
            <a:r>
              <a:rPr lang="en-US" altLang="en-US" dirty="0"/>
              <a:t>&gt; </a:t>
            </a:r>
            <a:r>
              <a:rPr lang="en-US" altLang="en-US" dirty="0" err="1"/>
              <a:t>V</a:t>
            </a:r>
            <a:r>
              <a:rPr lang="en-US" altLang="en-US" baseline="-25000" dirty="0" err="1"/>
              <a:t>DSmax</a:t>
            </a:r>
            <a:r>
              <a:rPr lang="en-US" altLang="en-US" dirty="0"/>
              <a:t>.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91466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261</TotalTime>
  <Words>480</Words>
  <Application>Microsoft Office PowerPoint</Application>
  <PresentationFormat>Widescreen</PresentationFormat>
  <Paragraphs>69</Paragraphs>
  <Slides>14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2" baseType="lpstr">
      <vt:lpstr>Arial</vt:lpstr>
      <vt:lpstr>Arial</vt:lpstr>
      <vt:lpstr>Calibri</vt:lpstr>
      <vt:lpstr>Calibri Light</vt:lpstr>
      <vt:lpstr>Symbol</vt:lpstr>
      <vt:lpstr>Times New Roman</vt:lpstr>
      <vt:lpstr>Office Theme</vt:lpstr>
      <vt:lpstr>MathType 5.0 Equation</vt:lpstr>
      <vt:lpstr>FIELD EFFECT TRANSISTOR </vt:lpstr>
      <vt:lpstr>Current Controlled vs Voltage Controlled Devices</vt:lpstr>
      <vt:lpstr>Types of FET’s </vt:lpstr>
      <vt:lpstr>JFET Construction</vt:lpstr>
      <vt:lpstr>JFET Symbol</vt:lpstr>
      <vt:lpstr>JFET Operating Characteristics</vt:lpstr>
      <vt:lpstr>N-Channel JFET Operation</vt:lpstr>
      <vt:lpstr>Saturation</vt:lpstr>
      <vt:lpstr>ID  IDSS</vt:lpstr>
      <vt:lpstr>Transfer (Transconductance) Curve</vt:lpstr>
      <vt:lpstr>Transfer Characteristics</vt:lpstr>
      <vt:lpstr>JFET to BJT Comparison</vt:lpstr>
      <vt:lpstr>PowerPoint Presentation</vt:lpstr>
      <vt:lpstr>FETs are widely used…. 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SADHISH PRABHU</dc:creator>
  <cp:lastModifiedBy>SADHISH PRABHU</cp:lastModifiedBy>
  <cp:revision>9</cp:revision>
  <dcterms:created xsi:type="dcterms:W3CDTF">2017-03-15T03:56:15Z</dcterms:created>
  <dcterms:modified xsi:type="dcterms:W3CDTF">2017-03-15T08:17:42Z</dcterms:modified>
</cp:coreProperties>
</file>