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000066"/>
    <a:srgbClr val="00CC00"/>
    <a:srgbClr val="FF3300"/>
    <a:srgbClr val="FF0066"/>
    <a:srgbClr val="7FFA6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>
          <a:srgbClr val="00000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tableStyles" Target="tableStyles.xml"/><Relationship Id="rId11" Type="http://schemas.openxmlformats.org/officeDocument/2006/relationships/presProps" Target="presProps.xml"/><Relationship Id="rId1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FEC22-D69F-4C24-B32B-D03D27E3ADE0}" type="doc">
      <dgm:prSet loTypeId="urn:microsoft.com/office/officeart/2005/8/layout/arrow2" loCatId="process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08FCDBB-1A64-4DC2-A151-3BF75ADE44E1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Sun light reaches junction by passing through the glass plate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D7684DE0-B72E-47BB-A1E5-4F9CCDEC214A}" type="parTrans" cxnId="{5115ADA0-DAD3-48AA-BE2C-67974EBDE70D}">
      <dgm:prSet/>
      <dgm:spPr/>
      <dgm:t>
        <a:bodyPr/>
        <a:lstStyle/>
        <a:p>
          <a:endParaRPr lang="en-US"/>
        </a:p>
      </dgm:t>
    </dgm:pt>
    <dgm:pt modelId="{65634119-8852-4399-A687-2F56935DA6C3}" type="sibTrans" cxnId="{5115ADA0-DAD3-48AA-BE2C-67974EBDE70D}">
      <dgm:prSet/>
      <dgm:spPr/>
      <dgm:t>
        <a:bodyPr/>
        <a:lstStyle/>
        <a:p>
          <a:endParaRPr lang="en-US"/>
        </a:p>
      </dgm:t>
    </dgm:pt>
    <dgm:pt modelId="{D5741E2A-2BB5-4BF3-97FA-9BBFF9DE5E8C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Incident photon excites the electrons to conduction band thus, creating electron-hole pair</a:t>
          </a:r>
          <a:endParaRPr lang="en-US" sz="20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0FF868-07D6-455F-A8E7-C4932E4F278D}" type="parTrans" cxnId="{E3CBF97F-BB15-4642-90D1-EF868DCA315A}">
      <dgm:prSet/>
      <dgm:spPr/>
      <dgm:t>
        <a:bodyPr/>
        <a:lstStyle/>
        <a:p>
          <a:endParaRPr lang="en-US"/>
        </a:p>
      </dgm:t>
    </dgm:pt>
    <dgm:pt modelId="{18116CBB-C083-4A66-85B6-E91BA36E63FF}" type="sibTrans" cxnId="{E3CBF97F-BB15-4642-90D1-EF868DCA315A}">
      <dgm:prSet/>
      <dgm:spPr/>
      <dgm:t>
        <a:bodyPr/>
        <a:lstStyle/>
        <a:p>
          <a:endParaRPr lang="en-US"/>
        </a:p>
      </dgm:t>
    </dgm:pt>
    <dgm:pt modelId="{02A94957-DAFE-44A2-9ADB-0E63EF1BAE0A}">
      <dgm:prSet phldrT="[Text]" custT="1"/>
      <dgm:spPr/>
      <dgm:t>
        <a:bodyPr/>
        <a:lstStyle/>
        <a:p>
          <a:r>
            <a:rPr lang="en-US" sz="21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These holes and electron move freely across the junction in a direction opposite to the conventional forward current in a PN-junction</a:t>
          </a:r>
          <a:endParaRPr lang="en-US" sz="2100" b="1" dirty="0">
            <a:solidFill>
              <a:srgbClr val="FF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397F99-C338-4948-A38F-BED852D525ED}" type="parTrans" cxnId="{89AD44FA-EF22-4FAA-A86B-A243641E7252}">
      <dgm:prSet/>
      <dgm:spPr/>
      <dgm:t>
        <a:bodyPr/>
        <a:lstStyle/>
        <a:p>
          <a:endParaRPr lang="en-US"/>
        </a:p>
      </dgm:t>
    </dgm:pt>
    <dgm:pt modelId="{387F95F8-1FB6-4CB0-B361-599BB45C113D}" type="sibTrans" cxnId="{89AD44FA-EF22-4FAA-A86B-A243641E7252}">
      <dgm:prSet/>
      <dgm:spPr/>
      <dgm:t>
        <a:bodyPr/>
        <a:lstStyle/>
        <a:p>
          <a:endParaRPr lang="en-US"/>
        </a:p>
      </dgm:t>
    </dgm:pt>
    <dgm:pt modelId="{6CC42A32-D829-441B-B947-296731AE7D14}">
      <dgm:prSet phldrT="[Text]" custT="1"/>
      <dgm:spPr/>
      <dgm:t>
        <a:bodyPr/>
        <a:lstStyle/>
        <a:p>
          <a:r>
            <a:rPr lang="en-US" sz="22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rPr>
            <a:t>This gives rise to the accumulation of a majority carriers on both sides of the junction which further gives rise to photovoltaic voltage across the junction</a:t>
          </a:r>
          <a:endParaRPr lang="en-US" sz="2200" b="1" dirty="0">
            <a:solidFill>
              <a:srgbClr val="FF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631660-DF75-41E4-941D-405F8CEB20EF}" type="parTrans" cxnId="{744BC104-6853-4E77-9C14-5A2587C538ED}">
      <dgm:prSet/>
      <dgm:spPr/>
      <dgm:t>
        <a:bodyPr/>
        <a:lstStyle/>
        <a:p>
          <a:endParaRPr lang="en-US"/>
        </a:p>
      </dgm:t>
    </dgm:pt>
    <dgm:pt modelId="{543603F0-44AF-49D9-9F34-7C1ABC37EA96}" type="sibTrans" cxnId="{744BC104-6853-4E77-9C14-5A2587C538ED}">
      <dgm:prSet/>
      <dgm:spPr/>
      <dgm:t>
        <a:bodyPr/>
        <a:lstStyle/>
        <a:p>
          <a:endParaRPr lang="en-US"/>
        </a:p>
      </dgm:t>
    </dgm:pt>
    <dgm:pt modelId="{E23C65B2-BF1B-4104-AB2C-99BCF642FCB9}">
      <dgm:prSet custT="1"/>
      <dgm:spPr/>
      <dgm:t>
        <a:bodyPr/>
        <a:lstStyle/>
        <a:p>
          <a:r>
            <a:rPr lang="en-IN" sz="2400" b="1" u="none" dirty="0" smtClean="0">
              <a:solidFill>
                <a:srgbClr val="00CC00"/>
              </a:solidFill>
            </a:rPr>
            <a:t>To increase the power output, large banks of cells are used in series and parallel combination</a:t>
          </a:r>
          <a:endParaRPr lang="en-IN" sz="2400" b="1" u="none" dirty="0">
            <a:solidFill>
              <a:srgbClr val="00CC00"/>
            </a:solidFill>
          </a:endParaRPr>
        </a:p>
      </dgm:t>
    </dgm:pt>
    <dgm:pt modelId="{2B713B30-4965-4C08-83D5-C5C813C0DB36}" type="sibTrans" cxnId="{A7A106D1-8941-4BDE-8F86-B7FC4373F70B}">
      <dgm:prSet/>
      <dgm:spPr/>
      <dgm:t>
        <a:bodyPr/>
        <a:lstStyle/>
        <a:p>
          <a:endParaRPr lang="en-IN"/>
        </a:p>
      </dgm:t>
    </dgm:pt>
    <dgm:pt modelId="{6C55802E-3C55-44D7-992C-914EEE6A86CC}" type="parTrans" cxnId="{A7A106D1-8941-4BDE-8F86-B7FC4373F70B}">
      <dgm:prSet/>
      <dgm:spPr/>
      <dgm:t>
        <a:bodyPr/>
        <a:lstStyle/>
        <a:p>
          <a:endParaRPr lang="en-IN"/>
        </a:p>
      </dgm:t>
    </dgm:pt>
    <dgm:pt modelId="{04D7BA07-9C1E-47C4-84CA-3D72D7A4BD4B}" type="pres">
      <dgm:prSet presAssocID="{8FBFEC22-D69F-4C24-B32B-D03D27E3ADE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0B618C-ECD8-4033-8E95-DB7EC3DD8182}" type="pres">
      <dgm:prSet presAssocID="{8FBFEC22-D69F-4C24-B32B-D03D27E3ADE0}" presName="arrow" presStyleLbl="bgShp" presStyleIdx="0" presStyleCnt="1" custLinFactNeighborY="-667"/>
      <dgm:spPr/>
      <dgm:t>
        <a:bodyPr/>
        <a:lstStyle/>
        <a:p>
          <a:endParaRPr lang="en-IN"/>
        </a:p>
      </dgm:t>
    </dgm:pt>
    <dgm:pt modelId="{D7DAC5A2-B54E-4D55-88CB-9D189D956490}" type="pres">
      <dgm:prSet presAssocID="{8FBFEC22-D69F-4C24-B32B-D03D27E3ADE0}" presName="arrowDiagram5" presStyleCnt="0"/>
      <dgm:spPr/>
      <dgm:t>
        <a:bodyPr/>
        <a:lstStyle/>
        <a:p>
          <a:endParaRPr lang="en-IN"/>
        </a:p>
      </dgm:t>
    </dgm:pt>
    <dgm:pt modelId="{C9D9D779-1025-40C6-B627-E0C10BF49D11}" type="pres">
      <dgm:prSet presAssocID="{108FCDBB-1A64-4DC2-A151-3BF75ADE44E1}" presName="bullet5a" presStyleLbl="node1" presStyleIdx="0" presStyleCnt="5"/>
      <dgm:spPr/>
    </dgm:pt>
    <dgm:pt modelId="{E184F7BF-543E-47CE-A2E7-D2FB18AD0AE7}" type="pres">
      <dgm:prSet presAssocID="{108FCDBB-1A64-4DC2-A151-3BF75ADE44E1}" presName="textBox5a" presStyleLbl="revTx" presStyleIdx="0" presStyleCnt="5" custScaleX="11374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AB0BA2F-BCE5-4960-9676-D270801C38A7}" type="pres">
      <dgm:prSet presAssocID="{D5741E2A-2BB5-4BF3-97FA-9BBFF9DE5E8C}" presName="bullet5b" presStyleLbl="node1" presStyleIdx="1" presStyleCnt="5"/>
      <dgm:spPr/>
    </dgm:pt>
    <dgm:pt modelId="{3C60D3E8-A6D0-46B6-AFFF-26038E5B676D}" type="pres">
      <dgm:prSet presAssocID="{D5741E2A-2BB5-4BF3-97FA-9BBFF9DE5E8C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1179D9C-CA4C-4C6F-BEE9-62867CD71735}" type="pres">
      <dgm:prSet presAssocID="{02A94957-DAFE-44A2-9ADB-0E63EF1BAE0A}" presName="bullet5c" presStyleLbl="node1" presStyleIdx="2" presStyleCnt="5"/>
      <dgm:spPr/>
    </dgm:pt>
    <dgm:pt modelId="{12D5FA0E-1C93-40D8-80E8-D164EA625D7B}" type="pres">
      <dgm:prSet presAssocID="{02A94957-DAFE-44A2-9ADB-0E63EF1BAE0A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96683C2-0B7A-484B-B4C7-39053666F952}" type="pres">
      <dgm:prSet presAssocID="{6CC42A32-D829-441B-B947-296731AE7D14}" presName="bullet5d" presStyleLbl="node1" presStyleIdx="3" presStyleCnt="5"/>
      <dgm:spPr/>
    </dgm:pt>
    <dgm:pt modelId="{9943CCA6-1B42-45D6-963B-277588B69B50}" type="pres">
      <dgm:prSet presAssocID="{6CC42A32-D829-441B-B947-296731AE7D14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E35518A-AEC3-4E14-AC41-297DA9D29A4C}" type="pres">
      <dgm:prSet presAssocID="{E23C65B2-BF1B-4104-AB2C-99BCF642FCB9}" presName="bullet5e" presStyleLbl="node1" presStyleIdx="4" presStyleCnt="5"/>
      <dgm:spPr/>
    </dgm:pt>
    <dgm:pt modelId="{6D814180-932F-425B-8A02-BD866EF1F8B6}" type="pres">
      <dgm:prSet presAssocID="{E23C65B2-BF1B-4104-AB2C-99BCF642FCB9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3CBF97F-BB15-4642-90D1-EF868DCA315A}" srcId="{8FBFEC22-D69F-4C24-B32B-D03D27E3ADE0}" destId="{D5741E2A-2BB5-4BF3-97FA-9BBFF9DE5E8C}" srcOrd="1" destOrd="0" parTransId="{E00FF868-07D6-455F-A8E7-C4932E4F278D}" sibTransId="{18116CBB-C083-4A66-85B6-E91BA36E63FF}"/>
    <dgm:cxn modelId="{A7A106D1-8941-4BDE-8F86-B7FC4373F70B}" srcId="{8FBFEC22-D69F-4C24-B32B-D03D27E3ADE0}" destId="{E23C65B2-BF1B-4104-AB2C-99BCF642FCB9}" srcOrd="4" destOrd="0" parTransId="{6C55802E-3C55-44D7-992C-914EEE6A86CC}" sibTransId="{2B713B30-4965-4C08-83D5-C5C813C0DB36}"/>
    <dgm:cxn modelId="{EA9D9FAC-2366-41C0-B63E-EB636E74E329}" type="presOf" srcId="{6CC42A32-D829-441B-B947-296731AE7D14}" destId="{9943CCA6-1B42-45D6-963B-277588B69B50}" srcOrd="0" destOrd="0" presId="urn:microsoft.com/office/officeart/2005/8/layout/arrow2"/>
    <dgm:cxn modelId="{995CBDCE-6276-4DF2-9D65-CA24A34627FC}" type="presOf" srcId="{8FBFEC22-D69F-4C24-B32B-D03D27E3ADE0}" destId="{04D7BA07-9C1E-47C4-84CA-3D72D7A4BD4B}" srcOrd="0" destOrd="0" presId="urn:microsoft.com/office/officeart/2005/8/layout/arrow2"/>
    <dgm:cxn modelId="{89AD44FA-EF22-4FAA-A86B-A243641E7252}" srcId="{8FBFEC22-D69F-4C24-B32B-D03D27E3ADE0}" destId="{02A94957-DAFE-44A2-9ADB-0E63EF1BAE0A}" srcOrd="2" destOrd="0" parTransId="{45397F99-C338-4948-A38F-BED852D525ED}" sibTransId="{387F95F8-1FB6-4CB0-B361-599BB45C113D}"/>
    <dgm:cxn modelId="{744BC104-6853-4E77-9C14-5A2587C538ED}" srcId="{8FBFEC22-D69F-4C24-B32B-D03D27E3ADE0}" destId="{6CC42A32-D829-441B-B947-296731AE7D14}" srcOrd="3" destOrd="0" parTransId="{C0631660-DF75-41E4-941D-405F8CEB20EF}" sibTransId="{543603F0-44AF-49D9-9F34-7C1ABC37EA96}"/>
    <dgm:cxn modelId="{96B42EAB-B517-4189-A04B-2B9D45BF459B}" type="presOf" srcId="{108FCDBB-1A64-4DC2-A151-3BF75ADE44E1}" destId="{E184F7BF-543E-47CE-A2E7-D2FB18AD0AE7}" srcOrd="0" destOrd="0" presId="urn:microsoft.com/office/officeart/2005/8/layout/arrow2"/>
    <dgm:cxn modelId="{1695B5EF-9355-4AEB-BAF4-520C304ABFED}" type="presOf" srcId="{D5741E2A-2BB5-4BF3-97FA-9BBFF9DE5E8C}" destId="{3C60D3E8-A6D0-46B6-AFFF-26038E5B676D}" srcOrd="0" destOrd="0" presId="urn:microsoft.com/office/officeart/2005/8/layout/arrow2"/>
    <dgm:cxn modelId="{5115ADA0-DAD3-48AA-BE2C-67974EBDE70D}" srcId="{8FBFEC22-D69F-4C24-B32B-D03D27E3ADE0}" destId="{108FCDBB-1A64-4DC2-A151-3BF75ADE44E1}" srcOrd="0" destOrd="0" parTransId="{D7684DE0-B72E-47BB-A1E5-4F9CCDEC214A}" sibTransId="{65634119-8852-4399-A687-2F56935DA6C3}"/>
    <dgm:cxn modelId="{0F049824-9E0A-4DF1-A330-33DA68314BD7}" type="presOf" srcId="{E23C65B2-BF1B-4104-AB2C-99BCF642FCB9}" destId="{6D814180-932F-425B-8A02-BD866EF1F8B6}" srcOrd="0" destOrd="0" presId="urn:microsoft.com/office/officeart/2005/8/layout/arrow2"/>
    <dgm:cxn modelId="{C3A819C6-10E3-44BA-A678-48DB38CD5AF1}" type="presOf" srcId="{02A94957-DAFE-44A2-9ADB-0E63EF1BAE0A}" destId="{12D5FA0E-1C93-40D8-80E8-D164EA625D7B}" srcOrd="0" destOrd="0" presId="urn:microsoft.com/office/officeart/2005/8/layout/arrow2"/>
    <dgm:cxn modelId="{B8AF24C9-F46A-4F3E-BDB0-CC5C60BA361B}" type="presParOf" srcId="{04D7BA07-9C1E-47C4-84CA-3D72D7A4BD4B}" destId="{720B618C-ECD8-4033-8E95-DB7EC3DD8182}" srcOrd="0" destOrd="0" presId="urn:microsoft.com/office/officeart/2005/8/layout/arrow2"/>
    <dgm:cxn modelId="{C3798866-2272-4FFC-B4EC-F03BDC76DA3B}" type="presParOf" srcId="{04D7BA07-9C1E-47C4-84CA-3D72D7A4BD4B}" destId="{D7DAC5A2-B54E-4D55-88CB-9D189D956490}" srcOrd="1" destOrd="0" presId="urn:microsoft.com/office/officeart/2005/8/layout/arrow2"/>
    <dgm:cxn modelId="{A756F682-E4EB-4C77-82A1-6AF64356F7B4}" type="presParOf" srcId="{D7DAC5A2-B54E-4D55-88CB-9D189D956490}" destId="{C9D9D779-1025-40C6-B627-E0C10BF49D11}" srcOrd="0" destOrd="0" presId="urn:microsoft.com/office/officeart/2005/8/layout/arrow2"/>
    <dgm:cxn modelId="{88FE0832-D7E5-405D-85D0-B81824330172}" type="presParOf" srcId="{D7DAC5A2-B54E-4D55-88CB-9D189D956490}" destId="{E184F7BF-543E-47CE-A2E7-D2FB18AD0AE7}" srcOrd="1" destOrd="0" presId="urn:microsoft.com/office/officeart/2005/8/layout/arrow2"/>
    <dgm:cxn modelId="{4D86751D-B465-4467-B924-DEB3FA8E564B}" type="presParOf" srcId="{D7DAC5A2-B54E-4D55-88CB-9D189D956490}" destId="{BAB0BA2F-BCE5-4960-9676-D270801C38A7}" srcOrd="2" destOrd="0" presId="urn:microsoft.com/office/officeart/2005/8/layout/arrow2"/>
    <dgm:cxn modelId="{4D663DFC-64A6-491F-BB20-C3E4BC965879}" type="presParOf" srcId="{D7DAC5A2-B54E-4D55-88CB-9D189D956490}" destId="{3C60D3E8-A6D0-46B6-AFFF-26038E5B676D}" srcOrd="3" destOrd="0" presId="urn:microsoft.com/office/officeart/2005/8/layout/arrow2"/>
    <dgm:cxn modelId="{05C66C43-6AC1-4A54-BC1B-AB58D9159D6B}" type="presParOf" srcId="{D7DAC5A2-B54E-4D55-88CB-9D189D956490}" destId="{51179D9C-CA4C-4C6F-BEE9-62867CD71735}" srcOrd="4" destOrd="0" presId="urn:microsoft.com/office/officeart/2005/8/layout/arrow2"/>
    <dgm:cxn modelId="{2B3FC645-2EC1-4989-9545-7293F1CC6CA2}" type="presParOf" srcId="{D7DAC5A2-B54E-4D55-88CB-9D189D956490}" destId="{12D5FA0E-1C93-40D8-80E8-D164EA625D7B}" srcOrd="5" destOrd="0" presId="urn:microsoft.com/office/officeart/2005/8/layout/arrow2"/>
    <dgm:cxn modelId="{20584512-C8BF-47C3-9055-8280C13772B0}" type="presParOf" srcId="{D7DAC5A2-B54E-4D55-88CB-9D189D956490}" destId="{E96683C2-0B7A-484B-B4C7-39053666F952}" srcOrd="6" destOrd="0" presId="urn:microsoft.com/office/officeart/2005/8/layout/arrow2"/>
    <dgm:cxn modelId="{5554FFF8-1D0C-428E-8A18-4ACBB1CE9FC5}" type="presParOf" srcId="{D7DAC5A2-B54E-4D55-88CB-9D189D956490}" destId="{9943CCA6-1B42-45D6-963B-277588B69B50}" srcOrd="7" destOrd="0" presId="urn:microsoft.com/office/officeart/2005/8/layout/arrow2"/>
    <dgm:cxn modelId="{68A6DFAC-BF2C-48C2-B50B-A6100EB3473D}" type="presParOf" srcId="{D7DAC5A2-B54E-4D55-88CB-9D189D956490}" destId="{2E35518A-AEC3-4E14-AC41-297DA9D29A4C}" srcOrd="8" destOrd="0" presId="urn:microsoft.com/office/officeart/2005/8/layout/arrow2"/>
    <dgm:cxn modelId="{D85C5F91-0C01-4092-AD98-80F1AAAF3614}" type="presParOf" srcId="{D7DAC5A2-B54E-4D55-88CB-9D189D956490}" destId="{6D814180-932F-425B-8A02-BD866EF1F8B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B618C-ECD8-4033-8E95-DB7EC3DD8182}">
      <dsp:nvSpPr>
        <dsp:cNvPr id="0" name=""/>
        <dsp:cNvSpPr/>
      </dsp:nvSpPr>
      <dsp:spPr>
        <a:xfrm>
          <a:off x="0" y="533380"/>
          <a:ext cx="9144000" cy="571500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9D9D779-1025-40C6-B627-E0C10BF49D11}">
      <dsp:nvSpPr>
        <dsp:cNvPr id="0" name=""/>
        <dsp:cNvSpPr/>
      </dsp:nvSpPr>
      <dsp:spPr>
        <a:xfrm>
          <a:off x="900683" y="4821173"/>
          <a:ext cx="210312" cy="21031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84F7BF-543E-47CE-A2E7-D2FB18AD0AE7}">
      <dsp:nvSpPr>
        <dsp:cNvPr id="0" name=""/>
        <dsp:cNvSpPr/>
      </dsp:nvSpPr>
      <dsp:spPr>
        <a:xfrm>
          <a:off x="923540" y="4926330"/>
          <a:ext cx="1362462" cy="1360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44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Sun light reaches junction by passing through the glass plate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23540" y="4926330"/>
        <a:ext cx="1362462" cy="1360170"/>
      </dsp:txXfrm>
    </dsp:sp>
    <dsp:sp modelId="{BAB0BA2F-BCE5-4960-9676-D270801C38A7}">
      <dsp:nvSpPr>
        <dsp:cNvPr id="0" name=""/>
        <dsp:cNvSpPr/>
      </dsp:nvSpPr>
      <dsp:spPr>
        <a:xfrm>
          <a:off x="2039111" y="3727323"/>
          <a:ext cx="329184" cy="32918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60D3E8-A6D0-46B6-AFFF-26038E5B676D}">
      <dsp:nvSpPr>
        <dsp:cNvPr id="0" name=""/>
        <dsp:cNvSpPr/>
      </dsp:nvSpPr>
      <dsp:spPr>
        <a:xfrm>
          <a:off x="2203703" y="3891915"/>
          <a:ext cx="1517904" cy="2394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42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Incident photon excites the electrons to conduction band thus, creating electron-hole pair</a:t>
          </a:r>
          <a:endParaRPr lang="en-US" sz="20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03703" y="3891915"/>
        <a:ext cx="1517904" cy="2394585"/>
      </dsp:txXfrm>
    </dsp:sp>
    <dsp:sp modelId="{51179D9C-CA4C-4C6F-BEE9-62867CD71735}">
      <dsp:nvSpPr>
        <dsp:cNvPr id="0" name=""/>
        <dsp:cNvSpPr/>
      </dsp:nvSpPr>
      <dsp:spPr>
        <a:xfrm>
          <a:off x="3502152" y="2855214"/>
          <a:ext cx="438912" cy="43891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D5FA0E-1C93-40D8-80E8-D164EA625D7B}">
      <dsp:nvSpPr>
        <dsp:cNvPr id="0" name=""/>
        <dsp:cNvSpPr/>
      </dsp:nvSpPr>
      <dsp:spPr>
        <a:xfrm>
          <a:off x="3721608" y="3074670"/>
          <a:ext cx="1764792" cy="3211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570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rPr>
            <a:t>These holes and electron move freely across the junction in a direction opposite to the conventional forward current in a PN-junction</a:t>
          </a:r>
          <a:endParaRPr lang="en-US" sz="2100" b="1" kern="1200" dirty="0">
            <a:solidFill>
              <a:srgbClr val="FF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21608" y="3074670"/>
        <a:ext cx="1764792" cy="3211830"/>
      </dsp:txXfrm>
    </dsp:sp>
    <dsp:sp modelId="{E96683C2-0B7A-484B-B4C7-39053666F952}">
      <dsp:nvSpPr>
        <dsp:cNvPr id="0" name=""/>
        <dsp:cNvSpPr/>
      </dsp:nvSpPr>
      <dsp:spPr>
        <a:xfrm>
          <a:off x="5202936" y="2173985"/>
          <a:ext cx="566928" cy="5669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43CCA6-1B42-45D6-963B-277588B69B50}">
      <dsp:nvSpPr>
        <dsp:cNvPr id="0" name=""/>
        <dsp:cNvSpPr/>
      </dsp:nvSpPr>
      <dsp:spPr>
        <a:xfrm>
          <a:off x="5486400" y="2457449"/>
          <a:ext cx="1828800" cy="3829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403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rPr>
            <a:t>This gives rise to the accumulation of a majority carriers on both sides of the junction which further gives rise to photovoltaic voltage across the junction</a:t>
          </a:r>
          <a:endParaRPr lang="en-US" sz="2200" b="1" kern="1200" dirty="0">
            <a:solidFill>
              <a:srgbClr val="FF33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86400" y="2457449"/>
        <a:ext cx="1828800" cy="3829050"/>
      </dsp:txXfrm>
    </dsp:sp>
    <dsp:sp modelId="{2E35518A-AEC3-4E14-AC41-297DA9D29A4C}">
      <dsp:nvSpPr>
        <dsp:cNvPr id="0" name=""/>
        <dsp:cNvSpPr/>
      </dsp:nvSpPr>
      <dsp:spPr>
        <a:xfrm>
          <a:off x="6954012" y="1719071"/>
          <a:ext cx="722376" cy="72237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814180-932F-425B-8A02-BD866EF1F8B6}">
      <dsp:nvSpPr>
        <dsp:cNvPr id="0" name=""/>
        <dsp:cNvSpPr/>
      </dsp:nvSpPr>
      <dsp:spPr>
        <a:xfrm>
          <a:off x="7315200" y="2080259"/>
          <a:ext cx="1828800" cy="4206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77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u="none" kern="1200" dirty="0" smtClean="0">
              <a:solidFill>
                <a:srgbClr val="00CC00"/>
              </a:solidFill>
            </a:rPr>
            <a:t>To increase the power output, large banks of cells are used in series and parallel combination</a:t>
          </a:r>
          <a:endParaRPr lang="en-IN" sz="2400" b="1" u="none" kern="1200" dirty="0">
            <a:solidFill>
              <a:srgbClr val="00CC00"/>
            </a:solidFill>
          </a:endParaRPr>
        </a:p>
      </dsp:txBody>
      <dsp:txXfrm>
        <a:off x="7315200" y="2080259"/>
        <a:ext cx="1828800" cy="4206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"/>
          <p:cNvSpPr>
            <a:spLocks noGrp="1"/>
          </p:cNvSpPr>
          <p:nvPr>
            <p:ph type="body"/>
          </p:nvPr>
        </p:nvSpPr>
        <p:spPr/>
        <p:txBody>
          <a:bodyPr/>
          <a:p>
            <a:r>
              <a:rPr altLang="en-US" lang="zh-CN"/>
              <a:t>The e</a:t>
            </a:r>
            <a:endParaRPr altLang="en-US"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dirty="0" lang="en-US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dirty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dirty="0" lang="en-US"/>
          </a:p>
        </p:txBody>
      </p:sp>
      <p:sp>
        <p:nvSpPr>
          <p:cNvPr id="10486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dirty="0" lang="en-US"/>
          </a:p>
        </p:txBody>
      </p:sp>
      <p:sp>
        <p:nvSpPr>
          <p:cNvPr id="10486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dirty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dirty="0"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dirty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dirty="0" lang="en-US"/>
          </a:p>
        </p:txBody>
      </p:sp>
      <p:sp>
        <p:nvSpPr>
          <p:cNvPr id="10486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dirty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0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0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dirty="0" lang="en-US"/>
          </a:p>
        </p:txBody>
      </p:sp>
      <p:sp>
        <p:nvSpPr>
          <p:cNvPr id="104860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0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0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0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0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dirty="0" lang="en-US"/>
          </a:p>
        </p:txBody>
      </p:sp>
      <p:sp>
        <p:nvSpPr>
          <p:cNvPr id="10486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dirty="0" lang="en-US"/>
          </a:p>
        </p:txBody>
      </p:sp>
      <p:sp>
        <p:nvSpPr>
          <p:cNvPr id="10486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dirty="0" lang="en-US"/>
          </a:p>
        </p:txBody>
      </p:sp>
      <p:sp>
        <p:nvSpPr>
          <p:cNvPr id="104862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7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dirty="0" lang="en-US"/>
          </a:p>
        </p:txBody>
      </p:sp>
      <p:sp>
        <p:nvSpPr>
          <p:cNvPr id="10486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dirty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1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dirty="0" lang="en-US"/>
          </a:p>
        </p:txBody>
      </p:sp>
      <p:sp>
        <p:nvSpPr>
          <p:cNvPr id="1048632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dirty="0" lang="en-US"/>
          </a:p>
        </p:txBody>
      </p:sp>
      <p:sp>
        <p:nvSpPr>
          <p:cNvPr id="104863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2"/>
          <a:srcRect/>
          <a:tile algn="tl" flip="none" sx="100000" sy="100000" tx="0" ty="0"/>
        </a:blipFill>
      </p:bgPr>
    </p:bg>
    <p:spTree>
      <p:nvGrpSpPr>
        <p:cNvPr id="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dirty="0"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dirty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gif"/><Relationship Id="rId3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3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/>
          <a:noFill/>
          <a:ln>
            <a:noFill/>
          </a:ln>
          <a:effectLst/>
        </p:spPr>
      </p:pic>
      <p:sp>
        <p:nvSpPr>
          <p:cNvPr id="1048586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Autofit/>
          </a:bodyPr>
          <a:p>
            <a:r>
              <a:rPr b="1" dirty="0" sz="9600" lang="en-IN" smtClean="0">
                <a:solidFill>
                  <a:srgbClr val="FFFF00"/>
                </a:solidFill>
                <a:latin typeface="Algerian" pitchFamily="82" charset="0"/>
              </a:rPr>
              <a:t>SOLAR CELL</a:t>
            </a:r>
            <a:endParaRPr b="1" dirty="0" sz="9600" lang="en-IN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048587" name="Smiley Face 3"/>
          <p:cNvSpPr/>
          <p:nvPr/>
        </p:nvSpPr>
        <p:spPr>
          <a:xfrm>
            <a:off x="1600200" y="9144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>
          <a:xfrm>
            <a:off x="616212" y="274481"/>
            <a:ext cx="8229600" cy="1143000"/>
          </a:xfrm>
        </p:spPr>
        <p:txBody>
          <a:bodyPr/>
          <a:p>
            <a:r>
              <a:rPr b="1" dirty="0" lang="en-IN" u="sng" smtClean="0">
                <a:solidFill>
                  <a:schemeClr val="tx2"/>
                </a:solidFill>
              </a:rPr>
              <a:t>S</a:t>
            </a:r>
            <a:r>
              <a:rPr b="1" dirty="0" sz="3600" lang="en-IN" u="sng" smtClean="0">
                <a:solidFill>
                  <a:schemeClr val="tx2"/>
                </a:solidFill>
              </a:rPr>
              <a:t>O </a:t>
            </a:r>
            <a:r>
              <a:rPr altLang="en-IN" b="1" dirty="0" sz="3600" lang="en-US" u="sng" smtClean="0">
                <a:solidFill>
                  <a:schemeClr val="tx2"/>
                </a:solidFill>
              </a:rPr>
              <a:t> </a:t>
            </a:r>
            <a:r>
              <a:rPr altLang="en-IN" b="1" dirty="0" sz="3600" lang="en-US" u="sng" smtClean="0">
                <a:solidFill>
                  <a:schemeClr val="tx2"/>
                </a:solidFill>
              </a:rPr>
              <a:t>LAR</a:t>
            </a:r>
            <a:r>
              <a:rPr b="1" dirty="0" lang="en-IN" u="sng" smtClean="0">
                <a:solidFill>
                  <a:schemeClr val="tx2"/>
                </a:solidFill>
              </a:rPr>
              <a:t> C</a:t>
            </a:r>
            <a:r>
              <a:rPr b="1" dirty="0" sz="3600" lang="en-IN" u="sng" smtClean="0">
                <a:solidFill>
                  <a:schemeClr val="tx2"/>
                </a:solidFill>
              </a:rPr>
              <a:t>ELL</a:t>
            </a:r>
            <a:endParaRPr b="1" dirty="0" sz="3600" lang="en-IN" u="sng">
              <a:solidFill>
                <a:schemeClr val="tx2"/>
              </a:solidFill>
            </a:endParaRPr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indent="0" marL="0">
              <a:buNone/>
            </a:pPr>
            <a:r>
              <a:rPr dirty="0" sz="3600" lang="en-IN" smtClean="0"/>
              <a:t>When sunlight is incident on a photovoltaic cell, it is converted into electric energy. Such an energy converter is called </a:t>
            </a:r>
            <a:r>
              <a:rPr b="1" dirty="0" sz="3600" i="1" lang="en-IN" u="sng" smtClean="0">
                <a:solidFill>
                  <a:srgbClr val="FF0000"/>
                </a:solidFill>
              </a:rPr>
              <a:t>solar cell </a:t>
            </a:r>
            <a:r>
              <a:rPr dirty="0" sz="3600" lang="en-IN" smtClean="0"/>
              <a:t>or solar battery.</a:t>
            </a:r>
            <a:endParaRPr dirty="0" sz="3600" lang="en-IN" smtClean="0">
              <a:solidFill>
                <a:schemeClr val="bg1"/>
              </a:solidFill>
            </a:endParaRPr>
          </a:p>
          <a:p>
            <a:pPr indent="0" marL="0">
              <a:buNone/>
            </a:pPr>
            <a:endParaRPr dirty="0" sz="3600" lang="en-IN">
              <a:solidFill>
                <a:schemeClr val="bg1"/>
              </a:solidFill>
            </a:endParaRPr>
          </a:p>
        </p:txBody>
      </p:sp>
      <p:pic>
        <p:nvPicPr>
          <p:cNvPr id="2097153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253619" y="3505200"/>
            <a:ext cx="4862197" cy="2803681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54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 rot="21600000">
            <a:off x="3393308" y="492149"/>
            <a:ext cx="657776" cy="707664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IN" u="sng" smtClean="0">
                <a:solidFill>
                  <a:schemeClr val="tx2"/>
                </a:solidFill>
              </a:rPr>
              <a:t>CONSTRUCTION</a:t>
            </a:r>
            <a:endParaRPr b="1" dirty="0" lang="en-IN" u="sng">
              <a:solidFill>
                <a:schemeClr val="tx2"/>
              </a:solidFill>
            </a:endParaRPr>
          </a:p>
        </p:txBody>
      </p:sp>
      <p:pic>
        <p:nvPicPr>
          <p:cNvPr id="2097155" name="Picture 2" descr="C:\Users\USER\Desktop\sc.PN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914400" y="1524000"/>
            <a:ext cx="7162800" cy="4724400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>
            <a:normAutofit fontScale="90000"/>
          </a:bodyPr>
          <a:p>
            <a:pPr algn="l" lvl="0"/>
            <a:r>
              <a:rPr b="1" dirty="0" sz="4000" lang="en-IN" u="sng">
                <a:solidFill>
                  <a:schemeClr val="tx2"/>
                </a:solidFill>
              </a:rPr>
              <a:t>ELECTRONICS INSIDE SOLAR CELL </a:t>
            </a:r>
            <a:br>
              <a:rPr b="1" dirty="0" sz="4000" lang="en-IN" u="sng">
                <a:solidFill>
                  <a:schemeClr val="tx2"/>
                </a:solidFill>
              </a:rPr>
            </a:br>
            <a:endParaRPr b="1" dirty="0" sz="4000" lang="en-US" u="sng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9430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-38100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p>
            <a:pPr algn="l"/>
            <a:r>
              <a:rPr b="1" dirty="0" sz="3600" lang="en-US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CHARACTERISTICS:</a:t>
            </a:r>
            <a:endParaRPr b="1" dirty="0" sz="3600" lang="en-US" u="sng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6" name="Content Placeholder 3" descr="data_scientist.pn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181600" y="639871"/>
            <a:ext cx="3743325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048594" name="Title 1"/>
          <p:cNvSpPr txBox="1">
            <a:spLocks noChangeAspect="1" noMove="1" noResize="1" noRot="1" noAdjustHandles="1" noEditPoints="1" noChangeArrowheads="1" noChangeShapeType="1" noTextEdit="1"/>
          </p:cNvSpPr>
          <p:nvPr/>
        </p:nvSpPr>
        <p:spPr>
          <a:xfrm>
            <a:off x="304800" y="1981200"/>
            <a:ext cx="4572000" cy="3124200"/>
          </a:xfrm>
          <a:prstGeom prst="rect"/>
          <a:blipFill rotWithShape="1">
            <a:blip xmlns:r="http://schemas.openxmlformats.org/officeDocument/2006/relationships" r:embed="rId2"/>
            <a:stretch>
              <a:fillRect l="-3067" t="-31384" r="-3067" b="-29825"/>
            </a:stretch>
          </a:blipFill>
        </p:spPr>
        <p:txBody>
          <a:bodyPr/>
          <a:p>
            <a:r>
              <a:rPr lang="en-IN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p>
            <a:pPr algn="l"/>
            <a:r>
              <a:rPr b="1" dirty="0" sz="3600" lang="en-US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APPLICATIONS….</a:t>
            </a:r>
            <a:endParaRPr b="1" dirty="0" sz="3600" lang="en-US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7" name="Content Placeholder 3" descr="planning-md.pn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04800" y="838200"/>
            <a:ext cx="3429000" cy="5715000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048596" name="Rectangle 4"/>
          <p:cNvSpPr/>
          <p:nvPr/>
        </p:nvSpPr>
        <p:spPr>
          <a:xfrm>
            <a:off x="3810000" y="838200"/>
            <a:ext cx="5257800" cy="6492240"/>
          </a:xfrm>
          <a:prstGeom prst="rect"/>
        </p:spPr>
        <p:txBody>
          <a:bodyPr wrap="square">
            <a:spAutoFit/>
          </a:bodyPr>
          <a:p>
            <a:pPr>
              <a:buBlip>
                <a:blip xmlns:r="http://schemas.openxmlformats.org/officeDocument/2006/relationships" r:embed="rId2"/>
              </a:buBlip>
            </a:pPr>
            <a:r>
              <a:rPr b="1" dirty="0" sz="3600" i="1" lang="en-US" smtClean="0">
                <a:latin typeface="Times New Roman" pitchFamily="18" charset="0"/>
                <a:cs typeface="Times New Roman" pitchFamily="18" charset="0"/>
              </a:rPr>
              <a:t>It is used in satellites to provide electrical powers.</a:t>
            </a:r>
          </a:p>
          <a:p>
            <a:endParaRPr b="1" dirty="0" sz="3600" i="1" 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xmlns:r="http://schemas.openxmlformats.org/officeDocument/2006/relationships" r:embed="rId2"/>
              </a:buBlip>
            </a:pPr>
            <a:r>
              <a:rPr b="1" dirty="0" sz="3600" i="1" lang="en-US" smtClean="0">
                <a:latin typeface="Times New Roman" pitchFamily="18" charset="0"/>
                <a:cs typeface="Times New Roman" pitchFamily="18" charset="0"/>
              </a:rPr>
              <a:t>It is used in a scientific calculators.</a:t>
            </a:r>
          </a:p>
          <a:p>
            <a:endParaRPr b="1" dirty="0" sz="3600" i="1" 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xmlns:r="http://schemas.openxmlformats.org/officeDocument/2006/relationships" r:embed="rId2"/>
              </a:buBlip>
            </a:pPr>
            <a:r>
              <a:rPr b="1" dirty="0" sz="3600" i="1" lang="en-US" smtClean="0">
                <a:latin typeface="Times New Roman" pitchFamily="18" charset="0"/>
                <a:cs typeface="Times New Roman" pitchFamily="18" charset="0"/>
              </a:rPr>
              <a:t>It is also used in automobiles and heating systems.</a:t>
            </a:r>
          </a:p>
          <a:p>
            <a:endParaRPr dirty="0" sz="3600" 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xmlns:r="http://schemas.openxmlformats.org/officeDocument/2006/relationships" r:embed="rId2"/>
              </a:buBlip>
            </a:pPr>
            <a:endParaRPr dirty="0" sz="36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7166" y="-9395"/>
            <a:ext cx="9279234" cy="7019795"/>
          </a:xfrm>
          <a:prstGeom prst="rect"/>
          <a:noFill/>
          <a:ln>
            <a:noFill/>
          </a:ln>
          <a:effectLst/>
        </p:spPr>
      </p:pic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IN" smtClean="0">
                <a:solidFill>
                  <a:srgbClr val="FFC000"/>
                </a:solidFill>
              </a:rPr>
              <a:t>.</a:t>
            </a:r>
            <a:endParaRPr dirty="0" lang="en-IN">
              <a:solidFill>
                <a:srgbClr val="FFC000"/>
              </a:solidFill>
            </a:endParaRPr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6875" lnSpcReduction="20000"/>
          </a:bodyPr>
          <a:p>
            <a:endParaRPr dirty="0" lang="en-IN" smtClean="0"/>
          </a:p>
          <a:p>
            <a:endParaRPr dirty="0" lang="en-IN"/>
          </a:p>
          <a:p>
            <a:endParaRPr dirty="0" lang="en-IN" smtClean="0"/>
          </a:p>
          <a:p>
            <a:endParaRPr dirty="0" lang="en-IN"/>
          </a:p>
          <a:p>
            <a:endParaRPr dirty="0" lang="en-IN" smtClean="0"/>
          </a:p>
          <a:p>
            <a:pPr algn="r" indent="0" marL="0">
              <a:buNone/>
            </a:pPr>
            <a:r>
              <a:rPr dirty="0" lang="en-IN" smtClean="0">
                <a:solidFill>
                  <a:srgbClr val="000066"/>
                </a:solidFill>
              </a:rPr>
              <a:t>Presentation done by:</a:t>
            </a:r>
          </a:p>
          <a:p>
            <a:pPr algn="r" indent="0" marL="0">
              <a:buNone/>
            </a:pPr>
            <a:r>
              <a:rPr b="1" dirty="0" i="1" lang="en-IN" u="sng" smtClean="0">
                <a:solidFill>
                  <a:srgbClr val="7030A0"/>
                </a:solidFill>
                <a:latin typeface="Cooper Black" pitchFamily="18" charset="0"/>
              </a:rPr>
              <a:t>S.GANESH</a:t>
            </a:r>
          </a:p>
          <a:p>
            <a:pPr algn="r" indent="0" marL="0">
              <a:buNone/>
            </a:pPr>
            <a:r>
              <a:rPr b="1" dirty="0" i="1" lang="en-IN" u="sng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ECE –’A’</a:t>
            </a:r>
            <a:endParaRPr b="1" dirty="0" i="1" lang="en-IN" u="sng" smtClean="0">
              <a:solidFill>
                <a:schemeClr val="accent2">
                  <a:lumMod val="50000"/>
                </a:schemeClr>
              </a:solidFill>
              <a:latin typeface="Cooper Black" pitchFamily="18" charset="0"/>
            </a:endParaRPr>
          </a:p>
          <a:p>
            <a:pPr algn="r" indent="0" marL="0">
              <a:buNone/>
            </a:pPr>
            <a:r>
              <a:rPr b="1" dirty="0" sz="3500" i="1" lang="en-IN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160051601018</a:t>
            </a:r>
            <a:endParaRPr b="1" dirty="0" sz="3500" i="1" lang="en-IN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  EXPERIMENTAL STUDY ON CONCRETE WITHOUT ORDINARY PORTLAND CEMENT </dc:title>
  <dc:creator>admin</dc:creator>
  <cp:lastModifiedBy>USER</cp:lastModifiedBy>
  <dcterms:created xsi:type="dcterms:W3CDTF">2006-08-12T19:00:00Z</dcterms:created>
  <dcterms:modified xsi:type="dcterms:W3CDTF">2017-04-07T03:42:33Z</dcterms:modified>
</cp:coreProperties>
</file>