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9C30692-EC0F-4515-AFCA-4B1D6758EF4E}" type="datetimeFigureOut">
              <a:rPr lang="en-US" smtClean="0"/>
              <a:pPr/>
              <a:t>03-Apr-17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EEE601-DC18-41CC-A9B6-2DC5A84A79E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C30692-EC0F-4515-AFCA-4B1D6758EF4E}" type="datetimeFigureOut">
              <a:rPr lang="en-US" smtClean="0"/>
              <a:pPr/>
              <a:t>03-Apr-17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EE601-DC18-41CC-A9B6-2DC5A84A79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BEEE601-DC18-41CC-A9B6-2DC5A84A79E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C30692-EC0F-4515-AFCA-4B1D6758EF4E}" type="datetimeFigureOut">
              <a:rPr lang="en-US" smtClean="0"/>
              <a:pPr/>
              <a:t>03-Apr-17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9C30692-EC0F-4515-AFCA-4B1D6758EF4E}" type="datetimeFigureOut">
              <a:rPr lang="en-US" smtClean="0"/>
              <a:pPr/>
              <a:t>03-Apr-17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BEEE601-DC18-41CC-A9B6-2DC5A84A79E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9C30692-EC0F-4515-AFCA-4B1D6758EF4E}" type="datetimeFigureOut">
              <a:rPr lang="en-US" smtClean="0"/>
              <a:pPr/>
              <a:t>03-Apr-17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EEE601-DC18-41CC-A9B6-2DC5A84A79E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9C30692-EC0F-4515-AFCA-4B1D6758EF4E}" type="datetimeFigureOut">
              <a:rPr lang="en-US" smtClean="0"/>
              <a:pPr/>
              <a:t>03-Apr-17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EE601-DC18-41CC-A9B6-2DC5A84A79E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9C30692-EC0F-4515-AFCA-4B1D6758EF4E}" type="datetimeFigureOut">
              <a:rPr lang="en-US" smtClean="0"/>
              <a:pPr/>
              <a:t>03-Apr-17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BEEE601-DC18-41CC-A9B6-2DC5A84A79E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C30692-EC0F-4515-AFCA-4B1D6758EF4E}" type="datetimeFigureOut">
              <a:rPr lang="en-US" smtClean="0"/>
              <a:pPr/>
              <a:t>03-Apr-17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BEEE601-DC18-41CC-A9B6-2DC5A84A79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9C30692-EC0F-4515-AFCA-4B1D6758EF4E}" type="datetimeFigureOut">
              <a:rPr lang="en-US" smtClean="0"/>
              <a:pPr/>
              <a:t>03-Apr-17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BEEE601-DC18-41CC-A9B6-2DC5A84A79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BEEE601-DC18-41CC-A9B6-2DC5A84A79E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9C30692-EC0F-4515-AFCA-4B1D6758EF4E}" type="datetimeFigureOut">
              <a:rPr lang="en-US" smtClean="0"/>
              <a:pPr/>
              <a:t>03-Apr-17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BEEE601-DC18-41CC-A9B6-2DC5A84A79E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9C30692-EC0F-4515-AFCA-4B1D6758EF4E}" type="datetimeFigureOut">
              <a:rPr lang="en-US" smtClean="0"/>
              <a:pPr/>
              <a:t>03-Apr-17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9C30692-EC0F-4515-AFCA-4B1D6758EF4E}" type="datetimeFigureOut">
              <a:rPr lang="en-US" smtClean="0"/>
              <a:pPr/>
              <a:t>03-Apr-17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BEEE601-DC18-41CC-A9B6-2DC5A84A79E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Cathode" TargetMode="External"/><Relationship Id="rId3" Type="http://schemas.openxmlformats.org/officeDocument/2006/relationships/hyperlink" Target="https://en.wikipedia.org/wiki/Quantum_mechanics" TargetMode="External"/><Relationship Id="rId7" Type="http://schemas.openxmlformats.org/officeDocument/2006/relationships/hyperlink" Target="https://en.wikipedia.org/wiki/Anode" TargetMode="External"/><Relationship Id="rId2" Type="http://schemas.openxmlformats.org/officeDocument/2006/relationships/hyperlink" Target="https://en.wikipedia.org/wiki/Passivity_(engineering)" TargetMode="External"/><Relationship Id="rId1" Type="http://schemas.openxmlformats.org/officeDocument/2006/relationships/slideLayout" Target="../slideLayouts/slideLayout1.xml"/><Relationship Id="rId6" Type="http://schemas.openxmlformats.org/officeDocument/2006/relationships/hyperlink" Target="https://en.wikipedia.org/wiki/Sony" TargetMode="External"/><Relationship Id="rId5" Type="http://schemas.openxmlformats.org/officeDocument/2006/relationships/hyperlink" Target="https://en.wikipedia.org/wiki/Leo_Esaki" TargetMode="External"/><Relationship Id="rId4" Type="http://schemas.openxmlformats.org/officeDocument/2006/relationships/hyperlink" Target="https://en.wikipedia.org/wiki/Quantum_tunnel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latin typeface="Adobe Kaiti Std R" pitchFamily="18" charset="-128"/>
                <a:ea typeface="Adobe Kaiti Std R" pitchFamily="18" charset="-128"/>
              </a:rPr>
              <a:t>TUNNEL DIODE</a:t>
            </a:r>
            <a:endParaRPr lang="en-US" sz="8000" dirty="0">
              <a:latin typeface="Adobe Kaiti Std R" pitchFamily="18" charset="-128"/>
              <a:ea typeface="Adobe Kaiti Std R" pitchFamily="18" charset="-128"/>
            </a:endParaRPr>
          </a:p>
        </p:txBody>
      </p:sp>
      <p:graphicFrame>
        <p:nvGraphicFramePr>
          <p:cNvPr id="6" name="Table 5"/>
          <p:cNvGraphicFramePr>
            <a:graphicFrameLocks noGrp="1"/>
          </p:cNvGraphicFramePr>
          <p:nvPr/>
        </p:nvGraphicFramePr>
        <p:xfrm>
          <a:off x="1600200" y="2743200"/>
          <a:ext cx="6096000" cy="3276600"/>
        </p:xfrm>
        <a:graphic>
          <a:graphicData uri="http://schemas.openxmlformats.org/drawingml/2006/table">
            <a:tbl>
              <a:tblPr/>
              <a:tblGrid>
                <a:gridCol w="3048000"/>
                <a:gridCol w="3048000"/>
              </a:tblGrid>
              <a:tr h="0">
                <a:tc>
                  <a:txBody>
                    <a:bodyPr/>
                    <a:lstStyle/>
                    <a:p>
                      <a:pPr algn="l" fontAlgn="t"/>
                      <a:r>
                        <a:rPr lang="en-US" dirty="0"/>
                        <a:t>Type</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u="none" strike="noStrike" dirty="0">
                          <a:solidFill>
                            <a:srgbClr val="0B0080"/>
                          </a:solidFill>
                          <a:hlinkClick r:id="rId2" tooltip="Passivity (engineering)"/>
                        </a:rPr>
                        <a:t>Passive</a:t>
                      </a:r>
                      <a:endParaRPr lang="en-US" dirty="0"/>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pPr algn="l" fontAlgn="t"/>
                      <a:r>
                        <a:rPr lang="en-US"/>
                        <a:t>Working principle</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u="none" strike="noStrike">
                          <a:solidFill>
                            <a:srgbClr val="0B0080"/>
                          </a:solidFill>
                          <a:hlinkClick r:id="rId3" tooltip="Quantum mechanics"/>
                        </a:rPr>
                        <a:t>Quantum mechanical</a:t>
                      </a:r>
                      <a:r>
                        <a:rPr lang="en-US"/>
                        <a:t> effect called </a:t>
                      </a:r>
                      <a:r>
                        <a:rPr lang="en-US" u="none" strike="noStrike">
                          <a:solidFill>
                            <a:srgbClr val="0B0080"/>
                          </a:solidFill>
                          <a:hlinkClick r:id="rId4" tooltip="Quantum tunneling"/>
                        </a:rPr>
                        <a:t>tunneling</a:t>
                      </a:r>
                      <a:endParaRPr lang="en-US"/>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pPr algn="l" fontAlgn="t"/>
                      <a:r>
                        <a:rPr lang="en-US"/>
                        <a:t>Invented</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fi-FI" u="none" strike="noStrike" dirty="0">
                          <a:solidFill>
                            <a:srgbClr val="0B0080"/>
                          </a:solidFill>
                          <a:hlinkClick r:id="rId5" tooltip="Leo Esaki"/>
                        </a:rPr>
                        <a:t>Leo Esaki</a:t>
                      </a:r>
                      <a:r>
                        <a:rPr lang="fi-FI" dirty="0"/>
                        <a:t/>
                      </a:r>
                      <a:br>
                        <a:rPr lang="fi-FI" dirty="0"/>
                      </a:br>
                      <a:r>
                        <a:rPr lang="fi-FI" dirty="0"/>
                        <a:t>Yuriko </a:t>
                      </a:r>
                      <a:r>
                        <a:rPr lang="fi-FI" dirty="0" smtClean="0"/>
                        <a:t>Kurose</a:t>
                      </a:r>
                      <a:r>
                        <a:rPr lang="fi-FI" dirty="0"/>
                        <a:t/>
                      </a:r>
                      <a:br>
                        <a:rPr lang="fi-FI" dirty="0"/>
                      </a:br>
                      <a:r>
                        <a:rPr lang="fi-FI" dirty="0"/>
                        <a:t>Takashi </a:t>
                      </a:r>
                      <a:r>
                        <a:rPr lang="fi-FI" dirty="0" smtClean="0"/>
                        <a:t>Suzuki</a:t>
                      </a:r>
                      <a:endParaRPr lang="fi-FI" dirty="0"/>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518160">
                <a:tc>
                  <a:txBody>
                    <a:bodyPr/>
                    <a:lstStyle/>
                    <a:p>
                      <a:pPr algn="l" fontAlgn="t"/>
                      <a:r>
                        <a:rPr lang="en-US"/>
                        <a:t>First production</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u="none" strike="noStrike">
                          <a:solidFill>
                            <a:srgbClr val="0B0080"/>
                          </a:solidFill>
                          <a:hlinkClick r:id="rId6" tooltip="Sony"/>
                        </a:rPr>
                        <a:t>Sony</a:t>
                      </a:r>
                      <a:endParaRPr lang="en-US"/>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838200">
                <a:tc>
                  <a:txBody>
                    <a:bodyPr/>
                    <a:lstStyle/>
                    <a:p>
                      <a:pPr algn="l" fontAlgn="t"/>
                      <a:r>
                        <a:rPr lang="en-US" dirty="0"/>
                        <a:t>Pin configuration</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u="none" strike="noStrike" dirty="0">
                          <a:solidFill>
                            <a:srgbClr val="0B0080"/>
                          </a:solidFill>
                          <a:hlinkClick r:id="rId7" tooltip="Anode"/>
                        </a:rPr>
                        <a:t>anode</a:t>
                      </a:r>
                      <a:r>
                        <a:rPr lang="en-US" dirty="0"/>
                        <a:t> and </a:t>
                      </a:r>
                      <a:r>
                        <a:rPr lang="en-US" u="none" strike="noStrike" dirty="0">
                          <a:solidFill>
                            <a:srgbClr val="0B0080"/>
                          </a:solidFill>
                          <a:hlinkClick r:id="rId8" tooltip="Cathode"/>
                        </a:rPr>
                        <a:t>cathode</a:t>
                      </a:r>
                      <a:endParaRPr lang="en-US" dirty="0"/>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Autofit/>
          </a:bodyPr>
          <a:lstStyle/>
          <a:p>
            <a:r>
              <a:rPr lang="en-US" sz="5400" dirty="0" smtClean="0"/>
              <a:t>INTRODUCTION</a:t>
            </a:r>
            <a:endParaRPr lang="en-US" sz="5400"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Tunnel </a:t>
            </a:r>
            <a:r>
              <a:rPr lang="en-US" dirty="0" smtClean="0"/>
              <a:t>diode is a highly doped semiconductor </a:t>
            </a:r>
            <a:r>
              <a:rPr lang="en-US" dirty="0" smtClean="0"/>
              <a:t>device. It </a:t>
            </a:r>
            <a:r>
              <a:rPr lang="en-US" dirty="0" smtClean="0"/>
              <a:t>works on the principle of Tunneling effect. </a:t>
            </a:r>
            <a:endParaRPr lang="en-US" dirty="0" smtClean="0"/>
          </a:p>
          <a:p>
            <a:endParaRPr lang="en-US" dirty="0" smtClean="0"/>
          </a:p>
          <a:p>
            <a:r>
              <a:rPr lang="en-US" dirty="0" smtClean="0"/>
              <a:t>In normal PN junction diodes the doping levels will be of the order 1 dopant atom in 10</a:t>
            </a:r>
            <a:r>
              <a:rPr lang="en-US" baseline="30000" dirty="0" smtClean="0"/>
              <a:t>8</a:t>
            </a:r>
            <a:r>
              <a:rPr lang="en-US" dirty="0" smtClean="0"/>
              <a:t> atoms of Si (or) Ge. If the doping levels are increased to 1 in 10</a:t>
            </a:r>
            <a:r>
              <a:rPr lang="en-US" baseline="30000" dirty="0" smtClean="0"/>
              <a:t>3</a:t>
            </a:r>
            <a:r>
              <a:rPr lang="en-US" dirty="0" smtClean="0"/>
              <a:t>, the depletion layer width is of the order of 10 nm. In such a PN junction tunneling effect is significant, such PN junction devices are called Tunnel diodes.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SYMBOLIC REPRESENTATION</a:t>
            </a:r>
            <a:endParaRPr lang="en-US" sz="4400" dirty="0"/>
          </a:p>
        </p:txBody>
      </p:sp>
      <p:pic>
        <p:nvPicPr>
          <p:cNvPr id="4" name="Content Placeholder 3" descr="Tunnel-Diode.jpg"/>
          <p:cNvPicPr>
            <a:picLocks noGrp="1" noChangeAspect="1"/>
          </p:cNvPicPr>
          <p:nvPr>
            <p:ph sz="quarter" idx="1"/>
          </p:nvPr>
        </p:nvPicPr>
        <p:blipFill>
          <a:blip r:embed="rId2" cstate="print"/>
          <a:stretch>
            <a:fillRect/>
          </a:stretch>
        </p:blipFill>
        <p:spPr>
          <a:xfrm>
            <a:off x="1295400" y="3810000"/>
            <a:ext cx="6457950" cy="1819275"/>
          </a:xfrm>
          <a:prstGeom prst="rect">
            <a:avLst/>
          </a:prstGeom>
        </p:spPr>
      </p:pic>
      <p:pic>
        <p:nvPicPr>
          <p:cNvPr id="5" name="Picture 4" descr="tunnel-diode-symbol.jpg"/>
          <p:cNvPicPr>
            <a:picLocks noChangeAspect="1"/>
          </p:cNvPicPr>
          <p:nvPr/>
        </p:nvPicPr>
        <p:blipFill>
          <a:blip r:embed="rId3" cstate="print"/>
          <a:stretch>
            <a:fillRect/>
          </a:stretch>
        </p:blipFill>
        <p:spPr>
          <a:xfrm>
            <a:off x="1295400" y="2133600"/>
            <a:ext cx="2362200" cy="1266825"/>
          </a:xfrm>
          <a:prstGeom prst="rect">
            <a:avLst/>
          </a:prstGeom>
        </p:spPr>
      </p:pic>
      <p:pic>
        <p:nvPicPr>
          <p:cNvPr id="6" name="Picture 5" descr="220px-GE_1N3716_tunnel_diode.jpg"/>
          <p:cNvPicPr>
            <a:picLocks noChangeAspect="1"/>
          </p:cNvPicPr>
          <p:nvPr/>
        </p:nvPicPr>
        <p:blipFill>
          <a:blip r:embed="rId4" cstate="print"/>
          <a:stretch>
            <a:fillRect/>
          </a:stretch>
        </p:blipFill>
        <p:spPr>
          <a:xfrm>
            <a:off x="5638800" y="1981200"/>
            <a:ext cx="2006600" cy="1574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TUNNELING EFFECT</a:t>
            </a:r>
            <a:endParaRPr lang="en-US" sz="4800" dirty="0"/>
          </a:p>
        </p:txBody>
      </p:sp>
      <p:sp>
        <p:nvSpPr>
          <p:cNvPr id="3" name="Content Placeholder 2"/>
          <p:cNvSpPr>
            <a:spLocks noGrp="1"/>
          </p:cNvSpPr>
          <p:nvPr>
            <p:ph sz="quarter" idx="1"/>
          </p:nvPr>
        </p:nvSpPr>
        <p:spPr/>
        <p:txBody>
          <a:bodyPr>
            <a:normAutofit lnSpcReduction="10000"/>
          </a:bodyPr>
          <a:lstStyle/>
          <a:p>
            <a:r>
              <a:rPr lang="en-US" dirty="0" smtClean="0"/>
              <a:t>According to the classical laws of physics a charged particle </a:t>
            </a:r>
            <a:r>
              <a:rPr lang="en-US" dirty="0" smtClean="0"/>
              <a:t>order </a:t>
            </a:r>
            <a:r>
              <a:rPr lang="en-US" dirty="0" smtClean="0"/>
              <a:t>to cross an energy barrier should possess energy at least equal to the energy barrier. Hence the particle will cross the energy barrier if its energy is greater than the barrier and cannot cross the barrier if its energy is less than the energy barrier. But quantum mechanically there exists non zero probability that the particle with energy less than the energy barrier will cross the barrier as if it tunnels across the barrier. This is called as </a:t>
            </a:r>
            <a:r>
              <a:rPr lang="en-US" b="1" dirty="0" smtClean="0"/>
              <a:t>Tunneling effect</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VI CHARACTERISTICS</a:t>
            </a:r>
            <a:endParaRPr lang="en-US" sz="4400" dirty="0"/>
          </a:p>
        </p:txBody>
      </p:sp>
      <p:pic>
        <p:nvPicPr>
          <p:cNvPr id="6" name="Content Placeholder 5" descr="tunnel-diode-characteristic.gif"/>
          <p:cNvPicPr>
            <a:picLocks noGrp="1" noChangeAspect="1"/>
          </p:cNvPicPr>
          <p:nvPr>
            <p:ph sz="quarter" idx="1"/>
          </p:nvPr>
        </p:nvPicPr>
        <p:blipFill>
          <a:blip r:embed="rId2" cstate="print"/>
          <a:stretch>
            <a:fillRect/>
          </a:stretch>
        </p:blipFill>
        <p:spPr>
          <a:xfrm>
            <a:off x="533400" y="1905000"/>
            <a:ext cx="3505200" cy="4191000"/>
          </a:xfrm>
        </p:spPr>
      </p:pic>
      <p:sp>
        <p:nvSpPr>
          <p:cNvPr id="7" name="Rectangle 6"/>
          <p:cNvSpPr/>
          <p:nvPr/>
        </p:nvSpPr>
        <p:spPr>
          <a:xfrm>
            <a:off x="4343400" y="1524000"/>
            <a:ext cx="4572000" cy="4524315"/>
          </a:xfrm>
          <a:prstGeom prst="rect">
            <a:avLst/>
          </a:prstGeom>
        </p:spPr>
        <p:txBody>
          <a:bodyPr>
            <a:spAutoFit/>
          </a:bodyPr>
          <a:lstStyle/>
          <a:p>
            <a:r>
              <a:rPr lang="en-US" dirty="0" smtClean="0"/>
              <a:t>For </a:t>
            </a:r>
            <a:r>
              <a:rPr lang="en-US" dirty="0"/>
              <a:t>small forward voltages owing to high carrier concentrations in tunnel diode and due to tunneling effect the forward resistance will be very small. As voltage increase </a:t>
            </a:r>
            <a:r>
              <a:rPr lang="en-US" dirty="0" smtClean="0"/>
              <a:t>the </a:t>
            </a:r>
            <a:r>
              <a:rPr lang="en-US" dirty="0"/>
              <a:t>current also increases till the current reaches Peak current. If the voltage applied to tunnel diode is increased beyond the peak voltage the current will start decreasing. This is negative resistance region. It prevails till valley point. At valley point the current through the diode will be minimum. Beyond valley point the tunnel diode acts as normal diode. In reverse biased condition also Tunnel diode is an excellent conductor due to its high doping concentrations.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TUNNEL DIODE</a:t>
            </a:r>
            <a:endParaRPr lang="en-US" dirty="0"/>
          </a:p>
        </p:txBody>
      </p:sp>
      <p:pic>
        <p:nvPicPr>
          <p:cNvPr id="1026" name="Picture 2" descr="C:\Users\PERSONAL PC\Desktop\tunnel-diode-10-638.jpg"/>
          <p:cNvPicPr>
            <a:picLocks noGrp="1" noChangeAspect="1" noChangeArrowheads="1"/>
          </p:cNvPicPr>
          <p:nvPr>
            <p:ph sz="quarter" idx="1"/>
          </p:nvPr>
        </p:nvPicPr>
        <p:blipFill>
          <a:blip r:embed="rId2" cstate="print"/>
          <a:srcRect/>
          <a:stretch>
            <a:fillRect/>
          </a:stretch>
        </p:blipFill>
        <p:spPr bwMode="auto">
          <a:xfrm>
            <a:off x="152400" y="1524000"/>
            <a:ext cx="8839200" cy="517366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            ADVANTAGES</a:t>
            </a:r>
            <a:endParaRPr lang="en-US" dirty="0"/>
          </a:p>
        </p:txBody>
      </p:sp>
      <p:sp>
        <p:nvSpPr>
          <p:cNvPr id="5" name="Text Placeholder 4"/>
          <p:cNvSpPr>
            <a:spLocks noGrp="1"/>
          </p:cNvSpPr>
          <p:nvPr>
            <p:ph type="body" sz="half" idx="3"/>
          </p:nvPr>
        </p:nvSpPr>
        <p:spPr/>
        <p:txBody>
          <a:bodyPr/>
          <a:lstStyle/>
          <a:p>
            <a:r>
              <a:rPr lang="en-US" dirty="0" smtClean="0"/>
              <a:t>        DISADVANTAGES</a:t>
            </a:r>
            <a:endParaRPr lang="en-US" dirty="0"/>
          </a:p>
        </p:txBody>
      </p:sp>
      <p:sp>
        <p:nvSpPr>
          <p:cNvPr id="3" name="Content Placeholder 2"/>
          <p:cNvSpPr>
            <a:spLocks noGrp="1"/>
          </p:cNvSpPr>
          <p:nvPr>
            <p:ph sz="quarter" idx="2"/>
          </p:nvPr>
        </p:nvSpPr>
        <p:spPr/>
        <p:txBody>
          <a:bodyPr>
            <a:normAutofit fontScale="92500" lnSpcReduction="10000"/>
          </a:bodyPr>
          <a:lstStyle/>
          <a:p>
            <a:pPr fontAlgn="base"/>
            <a:r>
              <a:rPr lang="en-US" dirty="0" smtClean="0"/>
              <a:t>High speed of operation due to the fact that the tunneling takes place at the speed of light.</a:t>
            </a:r>
          </a:p>
          <a:p>
            <a:pPr fontAlgn="base"/>
            <a:r>
              <a:rPr lang="en-US" dirty="0" smtClean="0"/>
              <a:t> Low noise</a:t>
            </a:r>
          </a:p>
          <a:p>
            <a:pPr fontAlgn="base"/>
            <a:r>
              <a:rPr lang="en-US" dirty="0" smtClean="0"/>
              <a:t>Environmental immunity</a:t>
            </a:r>
          </a:p>
          <a:p>
            <a:pPr fontAlgn="base"/>
            <a:r>
              <a:rPr lang="en-US" dirty="0" smtClean="0"/>
              <a:t>Low power dissipation</a:t>
            </a:r>
          </a:p>
          <a:p>
            <a:pPr fontAlgn="base"/>
            <a:r>
              <a:rPr lang="en-US" dirty="0" smtClean="0"/>
              <a:t>Simplicity in fabrication</a:t>
            </a:r>
          </a:p>
          <a:p>
            <a:pPr fontAlgn="base"/>
            <a:r>
              <a:rPr lang="en-US" dirty="0" smtClean="0"/>
              <a:t> Longevity</a:t>
            </a:r>
          </a:p>
          <a:p>
            <a:endParaRPr lang="en-US" dirty="0"/>
          </a:p>
        </p:txBody>
      </p:sp>
      <p:sp>
        <p:nvSpPr>
          <p:cNvPr id="6" name="Content Placeholder 5"/>
          <p:cNvSpPr>
            <a:spLocks noGrp="1"/>
          </p:cNvSpPr>
          <p:nvPr>
            <p:ph sz="quarter" idx="4"/>
          </p:nvPr>
        </p:nvSpPr>
        <p:spPr/>
        <p:txBody>
          <a:bodyPr/>
          <a:lstStyle/>
          <a:p>
            <a:pPr fontAlgn="base"/>
            <a:r>
              <a:rPr lang="en-US" dirty="0" smtClean="0"/>
              <a:t>Low output voltage swing</a:t>
            </a:r>
          </a:p>
          <a:p>
            <a:pPr fontAlgn="base"/>
            <a:r>
              <a:rPr lang="en-US" dirty="0" smtClean="0"/>
              <a:t>Because it is a two terminal device, there is no isolation between input and output.</a:t>
            </a:r>
          </a:p>
          <a:p>
            <a:endParaRPr lang="en-US" dirty="0"/>
          </a:p>
        </p:txBody>
      </p:sp>
      <p:sp>
        <p:nvSpPr>
          <p:cNvPr id="2" name="Title 1"/>
          <p:cNvSpPr>
            <a:spLocks noGrp="1"/>
          </p:cNvSpPr>
          <p:nvPr>
            <p:ph type="title"/>
          </p:nvPr>
        </p:nvSpPr>
        <p:spPr/>
        <p:txBody>
          <a:bodyPr>
            <a:noAutofit/>
          </a:bodyPr>
          <a:lstStyle/>
          <a:p>
            <a:r>
              <a:rPr lang="en-US" sz="4800" dirty="0" smtClean="0"/>
              <a:t>TUNNEL DIODE</a:t>
            </a:r>
            <a:endParaRPr lang="en-US" sz="4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25000" lnSpcReduction="20000"/>
          </a:bodyPr>
          <a:lstStyle/>
          <a:p>
            <a:r>
              <a:rPr lang="en-US" sz="7400" dirty="0" smtClean="0"/>
              <a:t>BY</a:t>
            </a:r>
          </a:p>
          <a:p>
            <a:r>
              <a:rPr lang="en-US" sz="24000" dirty="0" smtClean="0">
                <a:solidFill>
                  <a:schemeClr val="tx1"/>
                </a:solidFill>
                <a:latin typeface="Rosewood Std Regular" pitchFamily="82" charset="0"/>
              </a:rPr>
              <a:t>MOHAMMED</a:t>
            </a:r>
          </a:p>
          <a:p>
            <a:r>
              <a:rPr lang="en-US" sz="24000" dirty="0" smtClean="0">
                <a:solidFill>
                  <a:schemeClr val="tx1"/>
                </a:solidFill>
                <a:latin typeface="Rosewood Std Regular" pitchFamily="82" charset="0"/>
              </a:rPr>
              <a:t>.K.</a:t>
            </a:r>
          </a:p>
          <a:p>
            <a:r>
              <a:rPr lang="en-US" sz="24000" dirty="0" smtClean="0">
                <a:solidFill>
                  <a:schemeClr val="tx1"/>
                </a:solidFill>
                <a:latin typeface="Rosewood Std Regular" pitchFamily="82" charset="0"/>
              </a:rPr>
              <a:t>AFRIDI</a:t>
            </a:r>
            <a:endParaRPr lang="en-US" sz="24000" dirty="0">
              <a:solidFill>
                <a:schemeClr val="tx1"/>
              </a:solidFill>
              <a:latin typeface="Rosewood Std Regular" pitchFamily="82" charset="0"/>
            </a:endParaRPr>
          </a:p>
        </p:txBody>
      </p:sp>
      <p:sp>
        <p:nvSpPr>
          <p:cNvPr id="3" name="Title 2"/>
          <p:cNvSpPr>
            <a:spLocks noGrp="1"/>
          </p:cNvSpPr>
          <p:nvPr>
            <p:ph type="ctrTitle"/>
          </p:nvPr>
        </p:nvSpPr>
        <p:spPr/>
        <p:txBody>
          <a:bodyPr>
            <a:normAutofit/>
          </a:bodyPr>
          <a:lstStyle/>
          <a:p>
            <a:r>
              <a:rPr lang="en-US" sz="7200" dirty="0" smtClean="0"/>
              <a:t>THANK </a:t>
            </a:r>
            <a:r>
              <a:rPr lang="en-US" sz="7200" dirty="0" smtClean="0"/>
              <a:t>YOU</a:t>
            </a:r>
            <a:endParaRPr lang="en-US" sz="72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91</TotalTime>
  <Words>321</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TUNNEL DIODE</vt:lpstr>
      <vt:lpstr>INTRODUCTION</vt:lpstr>
      <vt:lpstr>SYMBOLIC REPRESENTATION</vt:lpstr>
      <vt:lpstr>TUNNELING EFFECT</vt:lpstr>
      <vt:lpstr>VI CHARACTERISTICS</vt:lpstr>
      <vt:lpstr>APPLICATION OF TUNNEL DIODE</vt:lpstr>
      <vt:lpstr>TUNNEL DIODE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PERSONAL PC</dc:creator>
  <cp:lastModifiedBy>PERSONAL PC</cp:lastModifiedBy>
  <cp:revision>26</cp:revision>
  <dcterms:created xsi:type="dcterms:W3CDTF">2017-03-19T05:32:43Z</dcterms:created>
  <dcterms:modified xsi:type="dcterms:W3CDTF">2017-04-03T15:14:51Z</dcterms:modified>
</cp:coreProperties>
</file>